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61" r:id="rId4"/>
    <p:sldId id="270" r:id="rId5"/>
    <p:sldId id="271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10693400" cy="7562850"/>
  <p:notesSz cx="10693400" cy="756285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66B0"/>
    <a:srgbClr val="F49341"/>
    <a:srgbClr val="F7D8EA"/>
    <a:srgbClr val="F5BDCF"/>
    <a:srgbClr val="FCC066"/>
    <a:srgbClr val="29A66D"/>
    <a:srgbClr val="FFFFFF"/>
    <a:srgbClr val="FFF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9" autoAdjust="0"/>
    <p:restoredTop sz="94660"/>
  </p:normalViewPr>
  <p:slideViewPr>
    <p:cSldViewPr>
      <p:cViewPr>
        <p:scale>
          <a:sx n="82" d="100"/>
          <a:sy n="82" d="100"/>
        </p:scale>
        <p:origin x="-102" y="-3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C\AppData\Local\Temp\Health_and_safety_at_work_YB201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7081065871192834"/>
          <c:y val="7.1428657333187442E-2"/>
          <c:w val="0.46139444553768982"/>
          <c:h val="0.82512414505578568"/>
        </c:manualLayout>
      </c:layout>
      <c:barChart>
        <c:barDir val="bar"/>
        <c:grouping val="clustered"/>
        <c:varyColors val="0"/>
        <c:ser>
          <c:idx val="4"/>
          <c:order val="0"/>
          <c:tx>
            <c:strRef>
              <c:f>'Figure 2'!$E$10</c:f>
              <c:strCache>
                <c:ptCount val="1"/>
                <c:pt idx="0">
                  <c:v>Serious accidents</c:v>
                </c:pt>
              </c:strCache>
            </c:strRef>
          </c:tx>
          <c:spPr>
            <a:solidFill>
              <a:srgbClr val="BED730"/>
            </a:solidFill>
            <a:ln w="25400">
              <a:noFill/>
            </a:ln>
          </c:spPr>
          <c:invertIfNegative val="0"/>
          <c:cat>
            <c:strRef>
              <c:f>'Figure 2'!$D$12:$D$33</c:f>
              <c:strCache>
                <c:ptCount val="22"/>
                <c:pt idx="0">
                  <c:v>Construction</c:v>
                </c:pt>
                <c:pt idx="1">
                  <c:v>Manufacturing</c:v>
                </c:pt>
                <c:pt idx="2">
                  <c:v>Transportation and storage</c:v>
                </c:pt>
                <c:pt idx="3">
                  <c:v>Agriculture, forestry and fishing</c:v>
                </c:pt>
                <c:pt idx="4">
                  <c:v>Wholesale and retail trade</c:v>
                </c:pt>
                <c:pt idx="5">
                  <c:v>Administrative and support service activities</c:v>
                </c:pt>
                <c:pt idx="6">
                  <c:v>Mining and quarrying</c:v>
                </c:pt>
                <c:pt idx="7">
                  <c:v>Public administration and defence</c:v>
                </c:pt>
                <c:pt idx="8">
                  <c:v>Water supply; sewerage, waste management</c:v>
                </c:pt>
                <c:pt idx="9">
                  <c:v>Professional, scientific and technical activities</c:v>
                </c:pt>
                <c:pt idx="10">
                  <c:v>Accommodation and food service activities</c:v>
                </c:pt>
                <c:pt idx="11">
                  <c:v>Human health and social work activities</c:v>
                </c:pt>
                <c:pt idx="12">
                  <c:v>Electricity, gas, steam and air conditioning supply</c:v>
                </c:pt>
                <c:pt idx="13">
                  <c:v>Education</c:v>
                </c:pt>
                <c:pt idx="14">
                  <c:v>Information and communication</c:v>
                </c:pt>
                <c:pt idx="15">
                  <c:v>Financial and insurance activities</c:v>
                </c:pt>
                <c:pt idx="16">
                  <c:v>Real estate activities</c:v>
                </c:pt>
                <c:pt idx="17">
                  <c:v>Other service activities</c:v>
                </c:pt>
                <c:pt idx="18">
                  <c:v>Arts, entertainment and recreation</c:v>
                </c:pt>
                <c:pt idx="19">
                  <c:v>Activities of extraterritorial organisations and bodies</c:v>
                </c:pt>
                <c:pt idx="20">
                  <c:v>Activities of households as employers (2)</c:v>
                </c:pt>
                <c:pt idx="21">
                  <c:v>Other</c:v>
                </c:pt>
              </c:strCache>
            </c:strRef>
          </c:cat>
          <c:val>
            <c:numRef>
              <c:f>'Figure 2'!$E$12:$E$33</c:f>
              <c:numCache>
                <c:formatCode>#.#00</c:formatCode>
                <c:ptCount val="22"/>
                <c:pt idx="0">
                  <c:v>15.508055973876273</c:v>
                </c:pt>
                <c:pt idx="1">
                  <c:v>21.482701464872733</c:v>
                </c:pt>
                <c:pt idx="2">
                  <c:v>8.4207248524671652</c:v>
                </c:pt>
                <c:pt idx="3">
                  <c:v>4.8044965536260547</c:v>
                </c:pt>
                <c:pt idx="4">
                  <c:v>13.023344860182116</c:v>
                </c:pt>
                <c:pt idx="5">
                  <c:v>6.6636638741265841</c:v>
                </c:pt>
                <c:pt idx="6">
                  <c:v>0.4688515828477301</c:v>
                </c:pt>
                <c:pt idx="7">
                  <c:v>3.76790635845594</c:v>
                </c:pt>
                <c:pt idx="8">
                  <c:v>1.508889006645459</c:v>
                </c:pt>
                <c:pt idx="9">
                  <c:v>1.356584178189242</c:v>
                </c:pt>
                <c:pt idx="10">
                  <c:v>4.8989962012110295</c:v>
                </c:pt>
                <c:pt idx="11">
                  <c:v>8.5693545363534511</c:v>
                </c:pt>
                <c:pt idx="12">
                  <c:v>0.26640524708082408</c:v>
                </c:pt>
                <c:pt idx="13">
                  <c:v>2.34095313307499</c:v>
                </c:pt>
                <c:pt idx="14">
                  <c:v>0.68178205196141628</c:v>
                </c:pt>
                <c:pt idx="15">
                  <c:v>0.59064416452568136</c:v>
                </c:pt>
                <c:pt idx="16">
                  <c:v>0.58372121777767172</c:v>
                </c:pt>
                <c:pt idx="17">
                  <c:v>1.1659324924374634</c:v>
                </c:pt>
                <c:pt idx="18">
                  <c:v>1.5111396765758818</c:v>
                </c:pt>
                <c:pt idx="19">
                  <c:v>2.2335762347488634E-2</c:v>
                </c:pt>
                <c:pt idx="20">
                  <c:v>0.46392290059503166</c:v>
                </c:pt>
                <c:pt idx="21">
                  <c:v>1.8995939107697666</c:v>
                </c:pt>
              </c:numCache>
            </c:numRef>
          </c:val>
        </c:ser>
        <c:ser>
          <c:idx val="5"/>
          <c:order val="1"/>
          <c:tx>
            <c:strRef>
              <c:f>'Figure 2'!$F$10</c:f>
              <c:strCache>
                <c:ptCount val="1"/>
                <c:pt idx="0">
                  <c:v>Fatal accidents</c:v>
                </c:pt>
              </c:strCache>
            </c:strRef>
          </c:tx>
          <c:spPr>
            <a:solidFill>
              <a:srgbClr val="7B86C2"/>
            </a:solidFill>
            <a:ln w="25400">
              <a:noFill/>
            </a:ln>
          </c:spPr>
          <c:invertIfNegative val="0"/>
          <c:cat>
            <c:strRef>
              <c:f>'Figure 2'!$D$12:$D$33</c:f>
              <c:strCache>
                <c:ptCount val="22"/>
                <c:pt idx="0">
                  <c:v>Construction</c:v>
                </c:pt>
                <c:pt idx="1">
                  <c:v>Manufacturing</c:v>
                </c:pt>
                <c:pt idx="2">
                  <c:v>Transportation and storage</c:v>
                </c:pt>
                <c:pt idx="3">
                  <c:v>Agriculture, forestry and fishing</c:v>
                </c:pt>
                <c:pt idx="4">
                  <c:v>Wholesale and retail trade</c:v>
                </c:pt>
                <c:pt idx="5">
                  <c:v>Administrative and support service activities</c:v>
                </c:pt>
                <c:pt idx="6">
                  <c:v>Mining and quarrying</c:v>
                </c:pt>
                <c:pt idx="7">
                  <c:v>Public administration and defence</c:v>
                </c:pt>
                <c:pt idx="8">
                  <c:v>Water supply; sewerage, waste management</c:v>
                </c:pt>
                <c:pt idx="9">
                  <c:v>Professional, scientific and technical activities</c:v>
                </c:pt>
                <c:pt idx="10">
                  <c:v>Accommodation and food service activities</c:v>
                </c:pt>
                <c:pt idx="11">
                  <c:v>Human health and social work activities</c:v>
                </c:pt>
                <c:pt idx="12">
                  <c:v>Electricity, gas, steam and air conditioning supply</c:v>
                </c:pt>
                <c:pt idx="13">
                  <c:v>Education</c:v>
                </c:pt>
                <c:pt idx="14">
                  <c:v>Information and communication</c:v>
                </c:pt>
                <c:pt idx="15">
                  <c:v>Financial and insurance activities</c:v>
                </c:pt>
                <c:pt idx="16">
                  <c:v>Real estate activities</c:v>
                </c:pt>
                <c:pt idx="17">
                  <c:v>Other service activities</c:v>
                </c:pt>
                <c:pt idx="18">
                  <c:v>Arts, entertainment and recreation</c:v>
                </c:pt>
                <c:pt idx="19">
                  <c:v>Activities of extraterritorial organisations and bodies</c:v>
                </c:pt>
                <c:pt idx="20">
                  <c:v>Activities of households as employers (2)</c:v>
                </c:pt>
                <c:pt idx="21">
                  <c:v>Other</c:v>
                </c:pt>
              </c:strCache>
            </c:strRef>
          </c:cat>
          <c:val>
            <c:numRef>
              <c:f>'Figure 2'!$F$12:$F$33</c:f>
              <c:numCache>
                <c:formatCode>#.#00</c:formatCode>
                <c:ptCount val="22"/>
                <c:pt idx="0">
                  <c:v>26.131832043162088</c:v>
                </c:pt>
                <c:pt idx="1">
                  <c:v>16.06849636406286</c:v>
                </c:pt>
                <c:pt idx="2">
                  <c:v>13.347407928688723</c:v>
                </c:pt>
                <c:pt idx="3">
                  <c:v>12.244897959183673</c:v>
                </c:pt>
                <c:pt idx="4">
                  <c:v>8.538587848932675</c:v>
                </c:pt>
                <c:pt idx="5">
                  <c:v>4.6211588083509252</c:v>
                </c:pt>
                <c:pt idx="6">
                  <c:v>2.9087497067792634</c:v>
                </c:pt>
                <c:pt idx="7">
                  <c:v>2.5099695050433972</c:v>
                </c:pt>
                <c:pt idx="8">
                  <c:v>1.9469856908280554</c:v>
                </c:pt>
                <c:pt idx="9">
                  <c:v>1.7827820783485815</c:v>
                </c:pt>
                <c:pt idx="10">
                  <c:v>1.4543748533896312</c:v>
                </c:pt>
                <c:pt idx="11">
                  <c:v>1.2667135819845181</c:v>
                </c:pt>
                <c:pt idx="12">
                  <c:v>1.0555946516537644</c:v>
                </c:pt>
                <c:pt idx="13">
                  <c:v>0.79756040347173351</c:v>
                </c:pt>
                <c:pt idx="14">
                  <c:v>0.75064508562045551</c:v>
                </c:pt>
                <c:pt idx="15">
                  <c:v>0.6802721088435375</c:v>
                </c:pt>
                <c:pt idx="16">
                  <c:v>0.65681444991789839</c:v>
                </c:pt>
                <c:pt idx="17">
                  <c:v>0.65681444991789839</c:v>
                </c:pt>
                <c:pt idx="18">
                  <c:v>0.60989913206661994</c:v>
                </c:pt>
                <c:pt idx="19">
                  <c:v>0.2580342481820313</c:v>
                </c:pt>
                <c:pt idx="21">
                  <c:v>1.7124091015716523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880448"/>
        <c:axId val="90903296"/>
      </c:barChart>
      <c:catAx>
        <c:axId val="918804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l-SI"/>
          </a:p>
        </c:txPr>
        <c:crossAx val="90903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903296"/>
        <c:scaling>
          <c:orientation val="minMax"/>
        </c:scaling>
        <c:delete val="0"/>
        <c:axPos val="t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l-SI"/>
          </a:p>
        </c:txPr>
        <c:crossAx val="918804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55179006578979894"/>
          <c:y val="0.91379413780174024"/>
          <c:w val="0.30320209973753287"/>
          <c:h val="7.8817733990147895E-2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64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sl-SI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7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l-SI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25B7C-8C14-4B06-B958-85B808502D5C}" type="datetimeFigureOut">
              <a:rPr lang="sl-SI" smtClean="0"/>
              <a:t>14.4.2014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6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1069975" y="3592513"/>
            <a:ext cx="8553450" cy="340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264CC-2B0C-4F81-9A44-1BEDC64CBC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79264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64CC-2B0C-4F81-9A44-1BEDC64CBC70}" type="slidenum">
              <a:rPr lang="sl-SI" smtClean="0"/>
              <a:t>1</a:t>
            </a:fld>
            <a:endParaRPr lang="sl-SI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64CC-2B0C-4F81-9A44-1BEDC64CBC70}" type="slidenum">
              <a:rPr lang="sl-SI" smtClean="0"/>
              <a:t>10</a:t>
            </a:fld>
            <a:endParaRPr lang="sl-S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64CC-2B0C-4F81-9A44-1BEDC64CBC70}" type="slidenum">
              <a:rPr lang="sl-SI" smtClean="0"/>
              <a:t>11</a:t>
            </a:fld>
            <a:endParaRPr lang="sl-S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64CC-2B0C-4F81-9A44-1BEDC64CBC70}" type="slidenum">
              <a:rPr lang="sl-SI" smtClean="0"/>
              <a:t>12</a:t>
            </a:fld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64CC-2B0C-4F81-9A44-1BEDC64CBC70}" type="slidenum">
              <a:rPr lang="sl-SI" smtClean="0"/>
              <a:t>2</a:t>
            </a:fld>
            <a:endParaRPr 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64CC-2B0C-4F81-9A44-1BEDC64CBC70}" type="slidenum">
              <a:rPr lang="sl-SI" smtClean="0"/>
              <a:t>3</a:t>
            </a:fld>
            <a:endParaRPr 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64CC-2B0C-4F81-9A44-1BEDC64CBC70}" type="slidenum">
              <a:rPr lang="sl-SI" smtClean="0"/>
              <a:t>4</a:t>
            </a:fld>
            <a:endParaRPr 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64CC-2B0C-4F81-9A44-1BEDC64CBC70}" type="slidenum">
              <a:rPr lang="sl-SI" smtClean="0"/>
              <a:t>5</a:t>
            </a:fld>
            <a:endParaRPr 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64CC-2B0C-4F81-9A44-1BEDC64CBC70}" type="slidenum">
              <a:rPr lang="sl-SI" smtClean="0"/>
              <a:t>6</a:t>
            </a:fld>
            <a:endParaRPr 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64CC-2B0C-4F81-9A44-1BEDC64CBC70}" type="slidenum">
              <a:rPr lang="sl-SI" smtClean="0"/>
              <a:t>7</a:t>
            </a:fld>
            <a:endParaRPr 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64CC-2B0C-4F81-9A44-1BEDC64CBC70}" type="slidenum">
              <a:rPr lang="sl-SI" smtClean="0"/>
              <a:t>8</a:t>
            </a:fld>
            <a:endParaRPr 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64CC-2B0C-4F81-9A44-1BEDC64CBC70}" type="slidenum">
              <a:rPr lang="sl-SI" smtClean="0"/>
              <a:t>9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présentation lorem ipsum sicut dolet</a:t>
            </a:r>
          </a:p>
        </p:txBody>
      </p:sp>
      <p:sp>
        <p:nvSpPr>
          <p:cNvPr id="5" name="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&lt;</a:t>
            </a:r>
            <a:fld id="{D0A18A3A-257B-4056-A45D-A9BC6856F9B7}" type="slidenum">
              <a:rPr lang="fr-FR"/>
              <a:pPr>
                <a:defRPr/>
              </a:pPr>
              <a:t>‹#›</a:t>
            </a:fld>
            <a:r>
              <a:rPr lang="fr-FR"/>
              <a:t>&gt;</a:t>
            </a:r>
            <a:r>
              <a:rPr lang="fr-FR">
                <a:solidFill>
                  <a:schemeClr val="bg1"/>
                </a:solidFill>
              </a:rPr>
              <a:t>20.03.2014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présentation lorem ipsum sicut dolet</a:t>
            </a:r>
          </a:p>
        </p:txBody>
      </p:sp>
      <p:sp>
        <p:nvSpPr>
          <p:cNvPr id="5" name="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&lt;</a:t>
            </a:r>
            <a:fld id="{4A56177E-8C68-45D1-AD31-0753359D0778}" type="slidenum">
              <a:rPr lang="fr-FR"/>
              <a:pPr>
                <a:defRPr/>
              </a:pPr>
              <a:t>‹#›</a:t>
            </a:fld>
            <a:r>
              <a:rPr lang="fr-FR"/>
              <a:t>&gt;</a:t>
            </a:r>
            <a:r>
              <a:rPr lang="fr-FR">
                <a:solidFill>
                  <a:schemeClr val="bg1"/>
                </a:solidFill>
              </a:rPr>
              <a:t>20.03.2014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k object 16"/>
          <p:cNvSpPr/>
          <p:nvPr/>
        </p:nvSpPr>
        <p:spPr>
          <a:xfrm>
            <a:off x="1785938" y="1555750"/>
            <a:ext cx="0" cy="79375"/>
          </a:xfrm>
          <a:custGeom>
            <a:avLst/>
            <a:gdLst/>
            <a:ahLst/>
            <a:cxnLst/>
            <a:rect l="l" t="t" r="r" b="b"/>
            <a:pathLst>
              <a:path h="79375">
                <a:moveTo>
                  <a:pt x="0" y="0"/>
                </a:moveTo>
                <a:lnTo>
                  <a:pt x="0" y="79300"/>
                </a:lnTo>
              </a:path>
            </a:pathLst>
          </a:custGeom>
          <a:ln w="8452">
            <a:solidFill>
              <a:srgbClr val="CCCCCC"/>
            </a:solidFill>
          </a:ln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6" name="bk object 18"/>
          <p:cNvSpPr/>
          <p:nvPr/>
        </p:nvSpPr>
        <p:spPr>
          <a:xfrm>
            <a:off x="0" y="5511800"/>
            <a:ext cx="1423988" cy="1320800"/>
          </a:xfrm>
          <a:custGeom>
            <a:avLst/>
            <a:gdLst/>
            <a:ahLst/>
            <a:cxnLst/>
            <a:rect l="l" t="t" r="r" b="b"/>
            <a:pathLst>
              <a:path w="1424305" h="1322070">
                <a:moveTo>
                  <a:pt x="0" y="1322070"/>
                </a:moveTo>
                <a:lnTo>
                  <a:pt x="1424203" y="1322070"/>
                </a:lnTo>
                <a:lnTo>
                  <a:pt x="1424203" y="0"/>
                </a:lnTo>
                <a:lnTo>
                  <a:pt x="0" y="0"/>
                </a:lnTo>
                <a:lnTo>
                  <a:pt x="0" y="1322070"/>
                </a:lnTo>
                <a:close/>
              </a:path>
            </a:pathLst>
          </a:custGeom>
          <a:solidFill>
            <a:srgbClr val="ED1D24"/>
          </a:solidFill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7" name="bk object 19"/>
          <p:cNvSpPr/>
          <p:nvPr/>
        </p:nvSpPr>
        <p:spPr>
          <a:xfrm>
            <a:off x="0" y="4806950"/>
            <a:ext cx="711200" cy="704850"/>
          </a:xfrm>
          <a:custGeom>
            <a:avLst/>
            <a:gdLst/>
            <a:ahLst/>
            <a:cxnLst/>
            <a:rect l="l" t="t" r="r" b="b"/>
            <a:pathLst>
              <a:path w="710565" h="704850">
                <a:moveTo>
                  <a:pt x="0" y="704849"/>
                </a:moveTo>
                <a:lnTo>
                  <a:pt x="709993" y="704849"/>
                </a:lnTo>
                <a:lnTo>
                  <a:pt x="709993" y="0"/>
                </a:lnTo>
                <a:lnTo>
                  <a:pt x="0" y="0"/>
                </a:lnTo>
                <a:lnTo>
                  <a:pt x="0" y="704849"/>
                </a:lnTo>
                <a:close/>
              </a:path>
            </a:pathLst>
          </a:custGeom>
          <a:solidFill>
            <a:srgbClr val="ED1D24"/>
          </a:solidFill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8" name="bk object 20"/>
          <p:cNvSpPr/>
          <p:nvPr/>
        </p:nvSpPr>
        <p:spPr>
          <a:xfrm>
            <a:off x="690563" y="4813300"/>
            <a:ext cx="727075" cy="704850"/>
          </a:xfrm>
          <a:custGeom>
            <a:avLst/>
            <a:gdLst/>
            <a:ahLst/>
            <a:cxnLst/>
            <a:rect l="l" t="t" r="r" b="b"/>
            <a:pathLst>
              <a:path w="727075" h="704850">
                <a:moveTo>
                  <a:pt x="0" y="704850"/>
                </a:moveTo>
                <a:lnTo>
                  <a:pt x="726592" y="704850"/>
                </a:lnTo>
                <a:lnTo>
                  <a:pt x="726592" y="0"/>
                </a:lnTo>
                <a:lnTo>
                  <a:pt x="0" y="0"/>
                </a:lnTo>
                <a:lnTo>
                  <a:pt x="0" y="704850"/>
                </a:lnTo>
                <a:close/>
              </a:path>
            </a:pathLst>
          </a:custGeom>
          <a:solidFill>
            <a:srgbClr val="25408F"/>
          </a:solidFill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9" name="bk object 21"/>
          <p:cNvSpPr/>
          <p:nvPr/>
        </p:nvSpPr>
        <p:spPr>
          <a:xfrm>
            <a:off x="0" y="3490913"/>
            <a:ext cx="1417638" cy="1322387"/>
          </a:xfrm>
          <a:custGeom>
            <a:avLst/>
            <a:gdLst/>
            <a:ahLst/>
            <a:cxnLst/>
            <a:rect l="l" t="t" r="r" b="b"/>
            <a:pathLst>
              <a:path w="1417320" h="1322070">
                <a:moveTo>
                  <a:pt x="0" y="1322070"/>
                </a:moveTo>
                <a:lnTo>
                  <a:pt x="1417231" y="1322070"/>
                </a:lnTo>
                <a:lnTo>
                  <a:pt x="1417231" y="0"/>
                </a:lnTo>
                <a:lnTo>
                  <a:pt x="0" y="0"/>
                </a:lnTo>
                <a:lnTo>
                  <a:pt x="0" y="1322070"/>
                </a:lnTo>
                <a:close/>
              </a:path>
            </a:pathLst>
          </a:custGeom>
          <a:solidFill>
            <a:srgbClr val="25408F"/>
          </a:solidFill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0" name="bk object 22"/>
          <p:cNvSpPr/>
          <p:nvPr/>
        </p:nvSpPr>
        <p:spPr>
          <a:xfrm>
            <a:off x="0" y="2170113"/>
            <a:ext cx="1409700" cy="1320800"/>
          </a:xfrm>
          <a:custGeom>
            <a:avLst/>
            <a:gdLst/>
            <a:ahLst/>
            <a:cxnLst/>
            <a:rect l="l" t="t" r="r" b="b"/>
            <a:pathLst>
              <a:path w="1409700" h="1322070">
                <a:moveTo>
                  <a:pt x="0" y="1322070"/>
                </a:moveTo>
                <a:lnTo>
                  <a:pt x="1409496" y="1322070"/>
                </a:lnTo>
                <a:lnTo>
                  <a:pt x="1409496" y="0"/>
                </a:lnTo>
                <a:lnTo>
                  <a:pt x="0" y="0"/>
                </a:lnTo>
                <a:lnTo>
                  <a:pt x="0" y="1322070"/>
                </a:lnTo>
                <a:close/>
              </a:path>
            </a:pathLst>
          </a:custGeom>
          <a:solidFill>
            <a:srgbClr val="ED1D24"/>
          </a:solidFill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1" name="bk object 23"/>
          <p:cNvSpPr/>
          <p:nvPr/>
        </p:nvSpPr>
        <p:spPr>
          <a:xfrm>
            <a:off x="0" y="1465263"/>
            <a:ext cx="703263" cy="704850"/>
          </a:xfrm>
          <a:custGeom>
            <a:avLst/>
            <a:gdLst/>
            <a:ahLst/>
            <a:cxnLst/>
            <a:rect l="l" t="t" r="r" b="b"/>
            <a:pathLst>
              <a:path w="702945" h="704850">
                <a:moveTo>
                  <a:pt x="0" y="704850"/>
                </a:moveTo>
                <a:lnTo>
                  <a:pt x="702652" y="704850"/>
                </a:lnTo>
                <a:lnTo>
                  <a:pt x="702652" y="0"/>
                </a:lnTo>
                <a:lnTo>
                  <a:pt x="0" y="0"/>
                </a:lnTo>
                <a:lnTo>
                  <a:pt x="0" y="704850"/>
                </a:lnTo>
                <a:close/>
              </a:path>
            </a:pathLst>
          </a:custGeom>
          <a:solidFill>
            <a:srgbClr val="ED1D24"/>
          </a:solidFill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12" name="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présentation lorem ipsum sicut dolet</a:t>
            </a:r>
          </a:p>
        </p:txBody>
      </p:sp>
      <p:sp>
        <p:nvSpPr>
          <p:cNvPr id="13" name="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&lt;</a:t>
            </a:r>
            <a:fld id="{AFBB3F07-5C2C-4E70-A196-7E3D4C8CE05B}" type="slidenum">
              <a:rPr lang="fr-FR"/>
              <a:pPr>
                <a:defRPr/>
              </a:pPr>
              <a:t>‹#›</a:t>
            </a:fld>
            <a:r>
              <a:rPr lang="fr-FR"/>
              <a:t>&gt;</a:t>
            </a:r>
            <a:r>
              <a:rPr lang="fr-FR">
                <a:solidFill>
                  <a:schemeClr val="bg1"/>
                </a:solidFill>
              </a:rPr>
              <a:t>20.03.2014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présentation lorem ipsum sicut dolet</a:t>
            </a:r>
          </a:p>
        </p:txBody>
      </p:sp>
      <p:sp>
        <p:nvSpPr>
          <p:cNvPr id="4" name="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&lt;</a:t>
            </a:r>
            <a:fld id="{14C6C016-9000-448E-A51E-CACD9046CB6D}" type="slidenum">
              <a:rPr lang="fr-FR"/>
              <a:pPr>
                <a:defRPr/>
              </a:pPr>
              <a:t>‹#›</a:t>
            </a:fld>
            <a:r>
              <a:rPr lang="fr-FR"/>
              <a:t>&gt;</a:t>
            </a:r>
            <a:r>
              <a:rPr lang="fr-FR">
                <a:solidFill>
                  <a:schemeClr val="bg1"/>
                </a:solidFill>
              </a:rPr>
              <a:t>20.03.2014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présentation lorem ipsum sicut dolet</a:t>
            </a:r>
          </a:p>
        </p:txBody>
      </p:sp>
      <p:sp>
        <p:nvSpPr>
          <p:cNvPr id="3" name="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&lt;</a:t>
            </a:r>
            <a:fld id="{59340259-954A-43A2-A1D1-EE88C1B601A4}" type="slidenum">
              <a:rPr lang="fr-FR"/>
              <a:pPr>
                <a:defRPr/>
              </a:pPr>
              <a:t>‹#›</a:t>
            </a:fld>
            <a:r>
              <a:rPr lang="fr-FR"/>
              <a:t>&gt;</a:t>
            </a:r>
            <a:r>
              <a:rPr lang="fr-FR">
                <a:solidFill>
                  <a:schemeClr val="bg1"/>
                </a:solidFill>
              </a:rPr>
              <a:t>20.03.2014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Holder 2"/>
          <p:cNvSpPr>
            <a:spLocks noGrp="1"/>
          </p:cNvSpPr>
          <p:nvPr>
            <p:ph type="title"/>
          </p:nvPr>
        </p:nvSpPr>
        <p:spPr bwMode="auto">
          <a:xfrm>
            <a:off x="433388" y="971550"/>
            <a:ext cx="9826625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sl-SI" smtClean="0"/>
          </a:p>
        </p:txBody>
      </p:sp>
      <p:sp>
        <p:nvSpPr>
          <p:cNvPr id="1027" name="Holder 3"/>
          <p:cNvSpPr>
            <a:spLocks noGrp="1"/>
          </p:cNvSpPr>
          <p:nvPr>
            <p:ph type="body" idx="1"/>
          </p:nvPr>
        </p:nvSpPr>
        <p:spPr bwMode="auto">
          <a:xfrm>
            <a:off x="433388" y="1581150"/>
            <a:ext cx="9826625" cy="472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sl-SI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320088" y="6999288"/>
            <a:ext cx="1927225" cy="163512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>
                <a:solidFill>
                  <a:schemeClr val="bg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1pPr>
          </a:lstStyle>
          <a:p>
            <a:pPr>
              <a:defRPr/>
            </a:pPr>
            <a:r>
              <a:rPr lang="fr-FR"/>
              <a:t>Titre présentation lorem ipsum sicut dolet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44500" y="7026275"/>
            <a:ext cx="900113" cy="1635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>
                <a:solidFill>
                  <a:srgbClr val="ED1D24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1pPr>
          </a:lstStyle>
          <a:p>
            <a:pPr>
              <a:defRPr/>
            </a:pPr>
            <a:r>
              <a:rPr lang="fr-FR"/>
              <a:t>&lt;</a:t>
            </a:r>
            <a:fld id="{5C78FD6B-4DD1-48CC-AE9C-C018B1B5997C}" type="slidenum">
              <a:rPr lang="fr-FR"/>
              <a:pPr>
                <a:defRPr/>
              </a:pPr>
              <a:t>‹#›</a:t>
            </a:fld>
            <a:r>
              <a:rPr lang="fr-FR"/>
              <a:t>&gt;</a:t>
            </a:r>
            <a:r>
              <a:rPr lang="fr-FR">
                <a:solidFill>
                  <a:schemeClr val="bg1"/>
                </a:solidFill>
              </a:rPr>
              <a:t>20.03.2014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3" r:id="rId3"/>
    <p:sldLayoutId id="2147483681" r:id="rId4"/>
    <p:sldLayoutId id="2147483682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4143375" y="6842125"/>
            <a:ext cx="671513" cy="390525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75" name="object 3"/>
          <p:cNvSpPr>
            <a:spLocks noChangeArrowheads="1"/>
          </p:cNvSpPr>
          <p:nvPr/>
        </p:nvSpPr>
        <p:spPr bwMode="auto">
          <a:xfrm>
            <a:off x="5029200" y="6773863"/>
            <a:ext cx="163513" cy="485775"/>
          </a:xfrm>
          <a:custGeom>
            <a:avLst/>
            <a:gdLst>
              <a:gd name="T0" fmla="*/ 0 w 163195"/>
              <a:gd name="T1" fmla="*/ 0 h 485140"/>
              <a:gd name="T2" fmla="*/ 163195 w 163195"/>
              <a:gd name="T3" fmla="*/ 485140 h 485140"/>
            </a:gdLst>
            <a:ahLst/>
            <a:cxnLst/>
            <a:rect l="T0" t="T1" r="T2" b="T3"/>
            <a:pathLst>
              <a:path w="163195" h="485140">
                <a:moveTo>
                  <a:pt x="0" y="484581"/>
                </a:moveTo>
                <a:lnTo>
                  <a:pt x="162890" y="484581"/>
                </a:lnTo>
                <a:lnTo>
                  <a:pt x="162890" y="0"/>
                </a:lnTo>
                <a:lnTo>
                  <a:pt x="0" y="0"/>
                </a:lnTo>
                <a:lnTo>
                  <a:pt x="0" y="484581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76" name="object 4"/>
          <p:cNvSpPr>
            <a:spLocks noChangeArrowheads="1"/>
          </p:cNvSpPr>
          <p:nvPr/>
        </p:nvSpPr>
        <p:spPr bwMode="auto">
          <a:xfrm>
            <a:off x="5192713" y="6621463"/>
            <a:ext cx="149225" cy="485775"/>
          </a:xfrm>
          <a:custGeom>
            <a:avLst/>
            <a:gdLst>
              <a:gd name="T0" fmla="*/ 0 w 149225"/>
              <a:gd name="T1" fmla="*/ 0 h 485140"/>
              <a:gd name="T2" fmla="*/ 149225 w 149225"/>
              <a:gd name="T3" fmla="*/ 485140 h 485140"/>
            </a:gdLst>
            <a:ahLst/>
            <a:cxnLst/>
            <a:rect l="T0" t="T1" r="T2" b="T3"/>
            <a:pathLst>
              <a:path w="149225" h="485140">
                <a:moveTo>
                  <a:pt x="0" y="0"/>
                </a:moveTo>
                <a:lnTo>
                  <a:pt x="149072" y="0"/>
                </a:lnTo>
                <a:lnTo>
                  <a:pt x="149072" y="484581"/>
                </a:lnTo>
                <a:lnTo>
                  <a:pt x="0" y="484581"/>
                </a:lnTo>
                <a:lnTo>
                  <a:pt x="0" y="0"/>
                </a:lnTo>
                <a:close/>
              </a:path>
            </a:pathLst>
          </a:custGeom>
          <a:noFill/>
          <a:ln w="9575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5341938" y="6773863"/>
            <a:ext cx="161925" cy="485775"/>
          </a:xfrm>
          <a:custGeom>
            <a:avLst/>
            <a:gdLst>
              <a:gd name="T0" fmla="*/ 0 w 163195"/>
              <a:gd name="T1" fmla="*/ 0 h 485140"/>
              <a:gd name="T2" fmla="*/ 163195 w 163195"/>
              <a:gd name="T3" fmla="*/ 485140 h 485140"/>
            </a:gdLst>
            <a:ahLst/>
            <a:cxnLst/>
            <a:rect l="T0" t="T1" r="T2" b="T3"/>
            <a:pathLst>
              <a:path w="163195" h="485140">
                <a:moveTo>
                  <a:pt x="0" y="484581"/>
                </a:moveTo>
                <a:lnTo>
                  <a:pt x="162877" y="484581"/>
                </a:lnTo>
                <a:lnTo>
                  <a:pt x="162877" y="0"/>
                </a:lnTo>
                <a:lnTo>
                  <a:pt x="0" y="0"/>
                </a:lnTo>
                <a:lnTo>
                  <a:pt x="0" y="484581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78" name="object 6"/>
          <p:cNvSpPr>
            <a:spLocks noChangeArrowheads="1"/>
          </p:cNvSpPr>
          <p:nvPr/>
        </p:nvSpPr>
        <p:spPr bwMode="auto">
          <a:xfrm>
            <a:off x="5503863" y="6621463"/>
            <a:ext cx="149225" cy="485775"/>
          </a:xfrm>
          <a:custGeom>
            <a:avLst/>
            <a:gdLst>
              <a:gd name="T0" fmla="*/ 0 w 149225"/>
              <a:gd name="T1" fmla="*/ 0 h 485140"/>
              <a:gd name="T2" fmla="*/ 149225 w 149225"/>
              <a:gd name="T3" fmla="*/ 485140 h 485140"/>
            </a:gdLst>
            <a:ahLst/>
            <a:cxnLst/>
            <a:rect l="T0" t="T1" r="T2" b="T3"/>
            <a:pathLst>
              <a:path w="149225" h="485140">
                <a:moveTo>
                  <a:pt x="0" y="0"/>
                </a:moveTo>
                <a:lnTo>
                  <a:pt x="149072" y="0"/>
                </a:lnTo>
                <a:lnTo>
                  <a:pt x="149072" y="484581"/>
                </a:lnTo>
                <a:lnTo>
                  <a:pt x="0" y="484581"/>
                </a:lnTo>
                <a:lnTo>
                  <a:pt x="0" y="0"/>
                </a:lnTo>
                <a:close/>
              </a:path>
            </a:pathLst>
          </a:custGeom>
          <a:noFill/>
          <a:ln w="9575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79" name="object 7"/>
          <p:cNvSpPr>
            <a:spLocks noChangeArrowheads="1"/>
          </p:cNvSpPr>
          <p:nvPr/>
        </p:nvSpPr>
        <p:spPr bwMode="auto">
          <a:xfrm>
            <a:off x="5267325" y="6851650"/>
            <a:ext cx="0" cy="174625"/>
          </a:xfrm>
          <a:custGeom>
            <a:avLst/>
            <a:gdLst>
              <a:gd name="T0" fmla="*/ 0 h 173354"/>
              <a:gd name="T1" fmla="*/ 173354 h 173354"/>
            </a:gdLst>
            <a:ahLst/>
            <a:cxnLst/>
            <a:rect l="0" t="T0" r="0" b="T1"/>
            <a:pathLst>
              <a:path h="173354">
                <a:moveTo>
                  <a:pt x="0" y="0"/>
                </a:moveTo>
                <a:lnTo>
                  <a:pt x="0" y="172935"/>
                </a:lnTo>
              </a:path>
            </a:pathLst>
          </a:custGeom>
          <a:noFill/>
          <a:ln w="25234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0" name="object 8"/>
          <p:cNvSpPr>
            <a:spLocks noChangeArrowheads="1"/>
          </p:cNvSpPr>
          <p:nvPr/>
        </p:nvSpPr>
        <p:spPr bwMode="auto">
          <a:xfrm>
            <a:off x="5391150" y="6851650"/>
            <a:ext cx="63500" cy="174625"/>
          </a:xfrm>
          <a:custGeom>
            <a:avLst/>
            <a:gdLst>
              <a:gd name="T0" fmla="*/ 0 w 63500"/>
              <a:gd name="T1" fmla="*/ 0 h 173354"/>
              <a:gd name="T2" fmla="*/ 63500 w 63500"/>
              <a:gd name="T3" fmla="*/ 173354 h 173354"/>
            </a:gdLst>
            <a:ahLst/>
            <a:cxnLst/>
            <a:rect l="T0" t="T1" r="T2" b="T3"/>
            <a:pathLst>
              <a:path w="63500" h="173354">
                <a:moveTo>
                  <a:pt x="62966" y="0"/>
                </a:moveTo>
                <a:lnTo>
                  <a:pt x="0" y="0"/>
                </a:lnTo>
                <a:lnTo>
                  <a:pt x="0" y="172935"/>
                </a:lnTo>
                <a:lnTo>
                  <a:pt x="62966" y="172935"/>
                </a:lnTo>
                <a:lnTo>
                  <a:pt x="62966" y="152488"/>
                </a:lnTo>
                <a:lnTo>
                  <a:pt x="23964" y="152488"/>
                </a:lnTo>
                <a:lnTo>
                  <a:pt x="23964" y="91389"/>
                </a:lnTo>
                <a:lnTo>
                  <a:pt x="62966" y="91389"/>
                </a:lnTo>
                <a:lnTo>
                  <a:pt x="62966" y="70954"/>
                </a:lnTo>
                <a:lnTo>
                  <a:pt x="23964" y="70954"/>
                </a:lnTo>
                <a:lnTo>
                  <a:pt x="23964" y="20434"/>
                </a:lnTo>
                <a:lnTo>
                  <a:pt x="62966" y="20434"/>
                </a:lnTo>
                <a:lnTo>
                  <a:pt x="62966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1" name="object 9"/>
          <p:cNvSpPr>
            <a:spLocks noChangeArrowheads="1"/>
          </p:cNvSpPr>
          <p:nvPr/>
        </p:nvSpPr>
        <p:spPr bwMode="auto">
          <a:xfrm>
            <a:off x="5532438" y="6848475"/>
            <a:ext cx="93662" cy="180975"/>
          </a:xfrm>
          <a:custGeom>
            <a:avLst/>
            <a:gdLst>
              <a:gd name="T0" fmla="*/ 0 w 92710"/>
              <a:gd name="T1" fmla="*/ 0 h 180340"/>
              <a:gd name="T2" fmla="*/ 92710 w 92710"/>
              <a:gd name="T3" fmla="*/ 180340 h 180340"/>
            </a:gdLst>
            <a:ahLst/>
            <a:cxnLst/>
            <a:rect l="T0" t="T1" r="T2" b="T3"/>
            <a:pathLst>
              <a:path w="92710" h="180340">
                <a:moveTo>
                  <a:pt x="44832" y="0"/>
                </a:moveTo>
                <a:lnTo>
                  <a:pt x="12870" y="21074"/>
                </a:lnTo>
                <a:lnTo>
                  <a:pt x="1310" y="63152"/>
                </a:lnTo>
                <a:lnTo>
                  <a:pt x="0" y="92615"/>
                </a:lnTo>
                <a:lnTo>
                  <a:pt x="947" y="114532"/>
                </a:lnTo>
                <a:lnTo>
                  <a:pt x="12548" y="159943"/>
                </a:lnTo>
                <a:lnTo>
                  <a:pt x="49347" y="179782"/>
                </a:lnTo>
                <a:lnTo>
                  <a:pt x="63864" y="176968"/>
                </a:lnTo>
                <a:lnTo>
                  <a:pt x="75113" y="170130"/>
                </a:lnTo>
                <a:lnTo>
                  <a:pt x="83400" y="160003"/>
                </a:lnTo>
                <a:lnTo>
                  <a:pt x="84772" y="156914"/>
                </a:lnTo>
                <a:lnTo>
                  <a:pt x="41939" y="156914"/>
                </a:lnTo>
                <a:lnTo>
                  <a:pt x="35998" y="151766"/>
                </a:lnTo>
                <a:lnTo>
                  <a:pt x="25578" y="96389"/>
                </a:lnTo>
                <a:lnTo>
                  <a:pt x="25368" y="74989"/>
                </a:lnTo>
                <a:lnTo>
                  <a:pt x="26775" y="58384"/>
                </a:lnTo>
                <a:lnTo>
                  <a:pt x="29812" y="43793"/>
                </a:lnTo>
                <a:lnTo>
                  <a:pt x="34923" y="32234"/>
                </a:lnTo>
                <a:lnTo>
                  <a:pt x="42556" y="24726"/>
                </a:lnTo>
                <a:lnTo>
                  <a:pt x="53155" y="22287"/>
                </a:lnTo>
                <a:lnTo>
                  <a:pt x="83492" y="22287"/>
                </a:lnTo>
                <a:lnTo>
                  <a:pt x="79686" y="15432"/>
                </a:lnTo>
                <a:lnTo>
                  <a:pt x="70545" y="6745"/>
                </a:lnTo>
                <a:lnTo>
                  <a:pt x="58971" y="1624"/>
                </a:lnTo>
                <a:lnTo>
                  <a:pt x="44832" y="0"/>
                </a:lnTo>
                <a:close/>
              </a:path>
              <a:path w="92710" h="180340">
                <a:moveTo>
                  <a:pt x="68113" y="131610"/>
                </a:moveTo>
                <a:lnTo>
                  <a:pt x="63607" y="144676"/>
                </a:lnTo>
                <a:lnTo>
                  <a:pt x="55273" y="153978"/>
                </a:lnTo>
                <a:lnTo>
                  <a:pt x="41939" y="156914"/>
                </a:lnTo>
                <a:lnTo>
                  <a:pt x="84772" y="156914"/>
                </a:lnTo>
                <a:lnTo>
                  <a:pt x="89031" y="147323"/>
                </a:lnTo>
                <a:lnTo>
                  <a:pt x="92309" y="132824"/>
                </a:lnTo>
                <a:lnTo>
                  <a:pt x="68113" y="131610"/>
                </a:lnTo>
                <a:close/>
              </a:path>
              <a:path w="92710" h="180340">
                <a:moveTo>
                  <a:pt x="83492" y="22287"/>
                </a:moveTo>
                <a:lnTo>
                  <a:pt x="53155" y="22287"/>
                </a:lnTo>
                <a:lnTo>
                  <a:pt x="61256" y="30059"/>
                </a:lnTo>
                <a:lnTo>
                  <a:pt x="66465" y="47302"/>
                </a:lnTo>
                <a:lnTo>
                  <a:pt x="86528" y="27756"/>
                </a:lnTo>
                <a:lnTo>
                  <a:pt x="83492" y="22287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2" name="object 10"/>
          <p:cNvSpPr>
            <a:spLocks noChangeArrowheads="1"/>
          </p:cNvSpPr>
          <p:nvPr/>
        </p:nvSpPr>
        <p:spPr bwMode="auto">
          <a:xfrm>
            <a:off x="5080000" y="6851650"/>
            <a:ext cx="63500" cy="174625"/>
          </a:xfrm>
          <a:custGeom>
            <a:avLst/>
            <a:gdLst>
              <a:gd name="T0" fmla="*/ 0 w 63500"/>
              <a:gd name="T1" fmla="*/ 0 h 173354"/>
              <a:gd name="T2" fmla="*/ 63500 w 63500"/>
              <a:gd name="T3" fmla="*/ 173354 h 173354"/>
            </a:gdLst>
            <a:ahLst/>
            <a:cxnLst/>
            <a:rect l="T0" t="T1" r="T2" b="T3"/>
            <a:pathLst>
              <a:path w="63500" h="173354">
                <a:moveTo>
                  <a:pt x="62966" y="0"/>
                </a:moveTo>
                <a:lnTo>
                  <a:pt x="0" y="0"/>
                </a:lnTo>
                <a:lnTo>
                  <a:pt x="0" y="172935"/>
                </a:lnTo>
                <a:lnTo>
                  <a:pt x="23964" y="172935"/>
                </a:lnTo>
                <a:lnTo>
                  <a:pt x="23964" y="91389"/>
                </a:lnTo>
                <a:lnTo>
                  <a:pt x="62966" y="91389"/>
                </a:lnTo>
                <a:lnTo>
                  <a:pt x="62966" y="70954"/>
                </a:lnTo>
                <a:lnTo>
                  <a:pt x="23964" y="70954"/>
                </a:lnTo>
                <a:lnTo>
                  <a:pt x="23964" y="20434"/>
                </a:lnTo>
                <a:lnTo>
                  <a:pt x="62966" y="20434"/>
                </a:lnTo>
                <a:lnTo>
                  <a:pt x="62966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3" name="object 11"/>
          <p:cNvSpPr txBox="1">
            <a:spLocks noChangeArrowheads="1"/>
          </p:cNvSpPr>
          <p:nvPr/>
        </p:nvSpPr>
        <p:spPr bwMode="auto">
          <a:xfrm>
            <a:off x="0" y="6899275"/>
            <a:ext cx="74676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5870575" algn="r">
              <a:lnSpc>
                <a:spcPts val="900"/>
              </a:lnSpc>
            </a:pPr>
            <a:r>
              <a:rPr lang="fr-FR" sz="800">
                <a:solidFill>
                  <a:srgbClr val="F7323F"/>
                </a:solidFill>
                <a:latin typeface="Berthold Akzidenz Grotesk BE"/>
                <a:ea typeface="Berthold Akzidenz Grotesk BE"/>
                <a:cs typeface="Berthold Akzidenz Grotesk BE"/>
              </a:rPr>
              <a:t>Eléments d’identité</a:t>
            </a:r>
            <a:endParaRPr lang="fr-FR" sz="800">
              <a:latin typeface="Berthold Akzidenz Grotesk BE"/>
              <a:ea typeface="Berthold Akzidenz Grotesk BE"/>
              <a:cs typeface="Berthold Akzidenz Grotesk BE"/>
            </a:endParaRPr>
          </a:p>
        </p:txBody>
      </p:sp>
      <p:sp>
        <p:nvSpPr>
          <p:cNvPr id="3084" name="object 12"/>
          <p:cNvSpPr>
            <a:spLocks noChangeArrowheads="1"/>
          </p:cNvSpPr>
          <p:nvPr/>
        </p:nvSpPr>
        <p:spPr bwMode="auto">
          <a:xfrm>
            <a:off x="0" y="0"/>
            <a:ext cx="7466013" cy="7559675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5" name="object 13"/>
          <p:cNvSpPr>
            <a:spLocks noChangeArrowheads="1"/>
          </p:cNvSpPr>
          <p:nvPr/>
        </p:nvSpPr>
        <p:spPr bwMode="auto">
          <a:xfrm>
            <a:off x="6043613" y="6434138"/>
            <a:ext cx="4648200" cy="1125537"/>
          </a:xfrm>
          <a:custGeom>
            <a:avLst/>
            <a:gdLst>
              <a:gd name="T0" fmla="*/ 0 w 4648200"/>
              <a:gd name="T1" fmla="*/ 0 h 1126490"/>
              <a:gd name="T2" fmla="*/ 4648200 w 4648200"/>
              <a:gd name="T3" fmla="*/ 1126490 h 1126490"/>
            </a:gdLst>
            <a:ahLst/>
            <a:cxnLst/>
            <a:rect l="T0" t="T1" r="T2" b="T3"/>
            <a:pathLst>
              <a:path w="4648200" h="1126490">
                <a:moveTo>
                  <a:pt x="4647602" y="0"/>
                </a:moveTo>
                <a:lnTo>
                  <a:pt x="0" y="0"/>
                </a:lnTo>
                <a:lnTo>
                  <a:pt x="0" y="1126176"/>
                </a:lnTo>
                <a:lnTo>
                  <a:pt x="4647602" y="1126176"/>
                </a:lnTo>
                <a:lnTo>
                  <a:pt x="4647602" y="0"/>
                </a:lnTo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6" name="object 14"/>
          <p:cNvSpPr>
            <a:spLocks noChangeArrowheads="1"/>
          </p:cNvSpPr>
          <p:nvPr/>
        </p:nvSpPr>
        <p:spPr bwMode="auto">
          <a:xfrm>
            <a:off x="5343525" y="5108575"/>
            <a:ext cx="5348288" cy="1325563"/>
          </a:xfrm>
          <a:custGeom>
            <a:avLst/>
            <a:gdLst>
              <a:gd name="T0" fmla="*/ 0 w 5349240"/>
              <a:gd name="T1" fmla="*/ 0 h 1324610"/>
              <a:gd name="T2" fmla="*/ 5349240 w 5349240"/>
              <a:gd name="T3" fmla="*/ 1324610 h 1324610"/>
            </a:gdLst>
            <a:ahLst/>
            <a:cxnLst/>
            <a:rect l="T0" t="T1" r="T2" b="T3"/>
            <a:pathLst>
              <a:path w="5349240" h="1324610">
                <a:moveTo>
                  <a:pt x="0" y="1324610"/>
                </a:moveTo>
                <a:lnTo>
                  <a:pt x="5349073" y="1324610"/>
                </a:lnTo>
                <a:lnTo>
                  <a:pt x="5349073" y="0"/>
                </a:lnTo>
                <a:lnTo>
                  <a:pt x="0" y="0"/>
                </a:lnTo>
                <a:lnTo>
                  <a:pt x="0" y="1324610"/>
                </a:lnTo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7" name="object 15"/>
          <p:cNvSpPr>
            <a:spLocks noChangeArrowheads="1"/>
          </p:cNvSpPr>
          <p:nvPr/>
        </p:nvSpPr>
        <p:spPr bwMode="auto">
          <a:xfrm>
            <a:off x="6742113" y="3779838"/>
            <a:ext cx="3949700" cy="1328737"/>
          </a:xfrm>
          <a:custGeom>
            <a:avLst/>
            <a:gdLst>
              <a:gd name="T0" fmla="*/ 0 w 3949700"/>
              <a:gd name="T1" fmla="*/ 0 h 1329689"/>
              <a:gd name="T2" fmla="*/ 3949700 w 3949700"/>
              <a:gd name="T3" fmla="*/ 1329689 h 1329689"/>
            </a:gdLst>
            <a:ahLst/>
            <a:cxnLst/>
            <a:rect l="T0" t="T1" r="T2" b="T3"/>
            <a:pathLst>
              <a:path w="3949700" h="1329689">
                <a:moveTo>
                  <a:pt x="0" y="1329689"/>
                </a:moveTo>
                <a:lnTo>
                  <a:pt x="3949203" y="1329689"/>
                </a:lnTo>
                <a:lnTo>
                  <a:pt x="3949203" y="0"/>
                </a:lnTo>
                <a:lnTo>
                  <a:pt x="0" y="0"/>
                </a:lnTo>
                <a:lnTo>
                  <a:pt x="0" y="1329689"/>
                </a:lnTo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8" name="object 16"/>
          <p:cNvSpPr>
            <a:spLocks noChangeArrowheads="1"/>
          </p:cNvSpPr>
          <p:nvPr/>
        </p:nvSpPr>
        <p:spPr bwMode="auto">
          <a:xfrm>
            <a:off x="7440613" y="1120775"/>
            <a:ext cx="3251200" cy="2659063"/>
          </a:xfrm>
          <a:custGeom>
            <a:avLst/>
            <a:gdLst>
              <a:gd name="T0" fmla="*/ 0 w 3251200"/>
              <a:gd name="T1" fmla="*/ 0 h 2658110"/>
              <a:gd name="T2" fmla="*/ 3251200 w 3251200"/>
              <a:gd name="T3" fmla="*/ 2658110 h 2658110"/>
            </a:gdLst>
            <a:ahLst/>
            <a:cxnLst/>
            <a:rect l="T0" t="T1" r="T2" b="T3"/>
            <a:pathLst>
              <a:path w="3251200" h="2658110">
                <a:moveTo>
                  <a:pt x="0" y="2658110"/>
                </a:moveTo>
                <a:lnTo>
                  <a:pt x="3250805" y="2658110"/>
                </a:lnTo>
                <a:lnTo>
                  <a:pt x="3250805" y="0"/>
                </a:lnTo>
                <a:lnTo>
                  <a:pt x="0" y="0"/>
                </a:lnTo>
                <a:lnTo>
                  <a:pt x="0" y="2658110"/>
                </a:lnTo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89" name="object 17"/>
          <p:cNvSpPr>
            <a:spLocks noChangeArrowheads="1"/>
          </p:cNvSpPr>
          <p:nvPr/>
        </p:nvSpPr>
        <p:spPr bwMode="auto">
          <a:xfrm>
            <a:off x="6043613" y="0"/>
            <a:ext cx="4648200" cy="1120775"/>
          </a:xfrm>
          <a:custGeom>
            <a:avLst/>
            <a:gdLst>
              <a:gd name="T0" fmla="*/ 0 w 4648200"/>
              <a:gd name="T1" fmla="*/ 0 h 1121410"/>
              <a:gd name="T2" fmla="*/ 4648200 w 4648200"/>
              <a:gd name="T3" fmla="*/ 1121410 h 1121410"/>
            </a:gdLst>
            <a:ahLst/>
            <a:cxnLst/>
            <a:rect l="T0" t="T1" r="T2" b="T3"/>
            <a:pathLst>
              <a:path w="4648200" h="1121410">
                <a:moveTo>
                  <a:pt x="0" y="1121410"/>
                </a:moveTo>
                <a:lnTo>
                  <a:pt x="4647602" y="1121410"/>
                </a:lnTo>
                <a:lnTo>
                  <a:pt x="4647602" y="0"/>
                </a:lnTo>
                <a:lnTo>
                  <a:pt x="0" y="0"/>
                </a:lnTo>
                <a:lnTo>
                  <a:pt x="0" y="1121410"/>
                </a:lnTo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90" name="object 18"/>
          <p:cNvSpPr>
            <a:spLocks noChangeArrowheads="1"/>
          </p:cNvSpPr>
          <p:nvPr/>
        </p:nvSpPr>
        <p:spPr bwMode="auto">
          <a:xfrm>
            <a:off x="8197850" y="1138238"/>
            <a:ext cx="469900" cy="1398587"/>
          </a:xfrm>
          <a:custGeom>
            <a:avLst/>
            <a:gdLst>
              <a:gd name="T0" fmla="*/ 0 w 470534"/>
              <a:gd name="T1" fmla="*/ 0 h 1398905"/>
              <a:gd name="T2" fmla="*/ 470534 w 470534"/>
              <a:gd name="T3" fmla="*/ 1398905 h 1398905"/>
            </a:gdLst>
            <a:ahLst/>
            <a:cxnLst/>
            <a:rect l="T0" t="T1" r="T2" b="T3"/>
            <a:pathLst>
              <a:path w="470534" h="1398905">
                <a:moveTo>
                  <a:pt x="0" y="1398384"/>
                </a:moveTo>
                <a:lnTo>
                  <a:pt x="470026" y="1398384"/>
                </a:lnTo>
                <a:lnTo>
                  <a:pt x="470026" y="0"/>
                </a:lnTo>
                <a:lnTo>
                  <a:pt x="0" y="0"/>
                </a:lnTo>
                <a:lnTo>
                  <a:pt x="0" y="1398384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91" name="object 19"/>
          <p:cNvSpPr>
            <a:spLocks noChangeArrowheads="1"/>
          </p:cNvSpPr>
          <p:nvPr/>
        </p:nvSpPr>
        <p:spPr bwMode="auto">
          <a:xfrm>
            <a:off x="8667750" y="696913"/>
            <a:ext cx="430213" cy="1398587"/>
          </a:xfrm>
          <a:custGeom>
            <a:avLst/>
            <a:gdLst>
              <a:gd name="T0" fmla="*/ 0 w 430529"/>
              <a:gd name="T1" fmla="*/ 0 h 1398905"/>
              <a:gd name="T2" fmla="*/ 430529 w 430529"/>
              <a:gd name="T3" fmla="*/ 1398905 h 1398905"/>
            </a:gdLst>
            <a:ahLst/>
            <a:cxnLst/>
            <a:rect l="T0" t="T1" r="T2" b="T3"/>
            <a:pathLst>
              <a:path w="430529" h="1398905">
                <a:moveTo>
                  <a:pt x="0" y="0"/>
                </a:moveTo>
                <a:lnTo>
                  <a:pt x="430187" y="0"/>
                </a:lnTo>
                <a:lnTo>
                  <a:pt x="430187" y="1398358"/>
                </a:lnTo>
                <a:lnTo>
                  <a:pt x="0" y="139835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92" name="object 20"/>
          <p:cNvSpPr>
            <a:spLocks noChangeArrowheads="1"/>
          </p:cNvSpPr>
          <p:nvPr/>
        </p:nvSpPr>
        <p:spPr bwMode="auto">
          <a:xfrm>
            <a:off x="8667750" y="696913"/>
            <a:ext cx="430213" cy="1398587"/>
          </a:xfrm>
          <a:custGeom>
            <a:avLst/>
            <a:gdLst>
              <a:gd name="T0" fmla="*/ 0 w 430529"/>
              <a:gd name="T1" fmla="*/ 0 h 1398905"/>
              <a:gd name="T2" fmla="*/ 430529 w 430529"/>
              <a:gd name="T3" fmla="*/ 1398905 h 1398905"/>
            </a:gdLst>
            <a:ahLst/>
            <a:cxnLst/>
            <a:rect l="T0" t="T1" r="T2" b="T3"/>
            <a:pathLst>
              <a:path w="430529" h="1398905">
                <a:moveTo>
                  <a:pt x="0" y="0"/>
                </a:moveTo>
                <a:lnTo>
                  <a:pt x="430187" y="0"/>
                </a:lnTo>
                <a:lnTo>
                  <a:pt x="430187" y="1398358"/>
                </a:lnTo>
                <a:lnTo>
                  <a:pt x="0" y="1398358"/>
                </a:lnTo>
                <a:lnTo>
                  <a:pt x="0" y="0"/>
                </a:lnTo>
                <a:close/>
              </a:path>
            </a:pathLst>
          </a:custGeom>
          <a:noFill/>
          <a:ln w="27635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93" name="object 21"/>
          <p:cNvSpPr>
            <a:spLocks noChangeArrowheads="1"/>
          </p:cNvSpPr>
          <p:nvPr/>
        </p:nvSpPr>
        <p:spPr bwMode="auto">
          <a:xfrm>
            <a:off x="9097963" y="1138238"/>
            <a:ext cx="469900" cy="1398587"/>
          </a:xfrm>
          <a:custGeom>
            <a:avLst/>
            <a:gdLst>
              <a:gd name="T0" fmla="*/ 0 w 470534"/>
              <a:gd name="T1" fmla="*/ 0 h 1398905"/>
              <a:gd name="T2" fmla="*/ 470534 w 470534"/>
              <a:gd name="T3" fmla="*/ 1398905 h 1398905"/>
            </a:gdLst>
            <a:ahLst/>
            <a:cxnLst/>
            <a:rect l="T0" t="T1" r="T2" b="T3"/>
            <a:pathLst>
              <a:path w="470534" h="1398905">
                <a:moveTo>
                  <a:pt x="0" y="1398384"/>
                </a:moveTo>
                <a:lnTo>
                  <a:pt x="470026" y="1398384"/>
                </a:lnTo>
                <a:lnTo>
                  <a:pt x="470026" y="0"/>
                </a:lnTo>
                <a:lnTo>
                  <a:pt x="0" y="0"/>
                </a:lnTo>
                <a:lnTo>
                  <a:pt x="0" y="1398384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94" name="object 22"/>
          <p:cNvSpPr>
            <a:spLocks noChangeArrowheads="1"/>
          </p:cNvSpPr>
          <p:nvPr/>
        </p:nvSpPr>
        <p:spPr bwMode="auto">
          <a:xfrm>
            <a:off x="9567863" y="696913"/>
            <a:ext cx="430212" cy="1398587"/>
          </a:xfrm>
          <a:custGeom>
            <a:avLst/>
            <a:gdLst>
              <a:gd name="T0" fmla="*/ 0 w 430529"/>
              <a:gd name="T1" fmla="*/ 0 h 1398905"/>
              <a:gd name="T2" fmla="*/ 430529 w 430529"/>
              <a:gd name="T3" fmla="*/ 1398905 h 1398905"/>
            </a:gdLst>
            <a:ahLst/>
            <a:cxnLst/>
            <a:rect l="T0" t="T1" r="T2" b="T3"/>
            <a:pathLst>
              <a:path w="430529" h="1398905">
                <a:moveTo>
                  <a:pt x="0" y="1398358"/>
                </a:moveTo>
                <a:lnTo>
                  <a:pt x="430187" y="1398358"/>
                </a:lnTo>
                <a:lnTo>
                  <a:pt x="430187" y="0"/>
                </a:lnTo>
                <a:lnTo>
                  <a:pt x="0" y="0"/>
                </a:lnTo>
                <a:lnTo>
                  <a:pt x="0" y="139835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95" name="object 23"/>
          <p:cNvSpPr>
            <a:spLocks noChangeArrowheads="1"/>
          </p:cNvSpPr>
          <p:nvPr/>
        </p:nvSpPr>
        <p:spPr bwMode="auto">
          <a:xfrm>
            <a:off x="9567863" y="696913"/>
            <a:ext cx="430212" cy="1398587"/>
          </a:xfrm>
          <a:custGeom>
            <a:avLst/>
            <a:gdLst>
              <a:gd name="T0" fmla="*/ 0 w 430529"/>
              <a:gd name="T1" fmla="*/ 0 h 1398905"/>
              <a:gd name="T2" fmla="*/ 430529 w 430529"/>
              <a:gd name="T3" fmla="*/ 1398905 h 1398905"/>
            </a:gdLst>
            <a:ahLst/>
            <a:cxnLst/>
            <a:rect l="T0" t="T1" r="T2" b="T3"/>
            <a:pathLst>
              <a:path w="430529" h="1398905">
                <a:moveTo>
                  <a:pt x="0" y="0"/>
                </a:moveTo>
                <a:lnTo>
                  <a:pt x="430187" y="0"/>
                </a:lnTo>
                <a:lnTo>
                  <a:pt x="430187" y="1398358"/>
                </a:lnTo>
                <a:lnTo>
                  <a:pt x="0" y="1398358"/>
                </a:lnTo>
                <a:lnTo>
                  <a:pt x="0" y="0"/>
                </a:lnTo>
                <a:close/>
              </a:path>
            </a:pathLst>
          </a:custGeom>
          <a:noFill/>
          <a:ln w="27635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96" name="object 24"/>
          <p:cNvSpPr>
            <a:spLocks noChangeArrowheads="1"/>
          </p:cNvSpPr>
          <p:nvPr/>
        </p:nvSpPr>
        <p:spPr bwMode="auto">
          <a:xfrm>
            <a:off x="8848725" y="1362075"/>
            <a:ext cx="68263" cy="500063"/>
          </a:xfrm>
          <a:custGeom>
            <a:avLst/>
            <a:gdLst>
              <a:gd name="T0" fmla="*/ 0 w 69215"/>
              <a:gd name="T1" fmla="*/ 0 h 499110"/>
              <a:gd name="T2" fmla="*/ 69215 w 69215"/>
              <a:gd name="T3" fmla="*/ 499110 h 499110"/>
            </a:gdLst>
            <a:ahLst/>
            <a:cxnLst/>
            <a:rect l="T0" t="T1" r="T2" b="T3"/>
            <a:pathLst>
              <a:path w="69215" h="499110">
                <a:moveTo>
                  <a:pt x="0" y="0"/>
                </a:moveTo>
                <a:lnTo>
                  <a:pt x="69164" y="0"/>
                </a:lnTo>
                <a:lnTo>
                  <a:pt x="69164" y="499033"/>
                </a:lnTo>
                <a:lnTo>
                  <a:pt x="0" y="499033"/>
                </a:lnTo>
                <a:lnTo>
                  <a:pt x="0" y="0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97" name="object 25"/>
          <p:cNvSpPr>
            <a:spLocks noChangeArrowheads="1"/>
          </p:cNvSpPr>
          <p:nvPr/>
        </p:nvSpPr>
        <p:spPr bwMode="auto">
          <a:xfrm>
            <a:off x="9242425" y="1801813"/>
            <a:ext cx="182563" cy="60325"/>
          </a:xfrm>
          <a:custGeom>
            <a:avLst/>
            <a:gdLst>
              <a:gd name="T0" fmla="*/ 0 w 182245"/>
              <a:gd name="T1" fmla="*/ 0 h 59689"/>
              <a:gd name="T2" fmla="*/ 182245 w 182245"/>
              <a:gd name="T3" fmla="*/ 59689 h 59689"/>
            </a:gdLst>
            <a:ahLst/>
            <a:cxnLst/>
            <a:rect l="T0" t="T1" r="T2" b="T3"/>
            <a:pathLst>
              <a:path w="182245" h="59689">
                <a:moveTo>
                  <a:pt x="0" y="59689"/>
                </a:moveTo>
                <a:lnTo>
                  <a:pt x="181711" y="59689"/>
                </a:lnTo>
                <a:lnTo>
                  <a:pt x="181711" y="0"/>
                </a:lnTo>
                <a:lnTo>
                  <a:pt x="0" y="0"/>
                </a:lnTo>
                <a:lnTo>
                  <a:pt x="0" y="5968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98" name="object 26"/>
          <p:cNvSpPr>
            <a:spLocks noChangeArrowheads="1"/>
          </p:cNvSpPr>
          <p:nvPr/>
        </p:nvSpPr>
        <p:spPr bwMode="auto">
          <a:xfrm>
            <a:off x="9242425" y="1627188"/>
            <a:ext cx="68263" cy="174625"/>
          </a:xfrm>
          <a:custGeom>
            <a:avLst/>
            <a:gdLst>
              <a:gd name="T0" fmla="*/ 0 w 69215"/>
              <a:gd name="T1" fmla="*/ 0 h 175260"/>
              <a:gd name="T2" fmla="*/ 69215 w 69215"/>
              <a:gd name="T3" fmla="*/ 175260 h 175260"/>
            </a:gdLst>
            <a:ahLst/>
            <a:cxnLst/>
            <a:rect l="T0" t="T1" r="T2" b="T3"/>
            <a:pathLst>
              <a:path w="69215" h="175260">
                <a:moveTo>
                  <a:pt x="0" y="175259"/>
                </a:moveTo>
                <a:lnTo>
                  <a:pt x="69164" y="175259"/>
                </a:lnTo>
                <a:lnTo>
                  <a:pt x="69164" y="0"/>
                </a:lnTo>
                <a:lnTo>
                  <a:pt x="0" y="0"/>
                </a:lnTo>
                <a:lnTo>
                  <a:pt x="0" y="17525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099" name="object 27"/>
          <p:cNvSpPr>
            <a:spLocks noChangeArrowheads="1"/>
          </p:cNvSpPr>
          <p:nvPr/>
        </p:nvSpPr>
        <p:spPr bwMode="auto">
          <a:xfrm>
            <a:off x="9242425" y="1566863"/>
            <a:ext cx="182563" cy="60325"/>
          </a:xfrm>
          <a:custGeom>
            <a:avLst/>
            <a:gdLst>
              <a:gd name="T0" fmla="*/ 0 w 182245"/>
              <a:gd name="T1" fmla="*/ 0 h 59689"/>
              <a:gd name="T2" fmla="*/ 182245 w 182245"/>
              <a:gd name="T3" fmla="*/ 59689 h 59689"/>
            </a:gdLst>
            <a:ahLst/>
            <a:cxnLst/>
            <a:rect l="T0" t="T1" r="T2" b="T3"/>
            <a:pathLst>
              <a:path w="182245" h="59689">
                <a:moveTo>
                  <a:pt x="0" y="59689"/>
                </a:moveTo>
                <a:lnTo>
                  <a:pt x="181711" y="59689"/>
                </a:lnTo>
                <a:lnTo>
                  <a:pt x="181711" y="0"/>
                </a:lnTo>
                <a:lnTo>
                  <a:pt x="0" y="0"/>
                </a:lnTo>
                <a:lnTo>
                  <a:pt x="0" y="5968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100" name="object 28"/>
          <p:cNvSpPr>
            <a:spLocks noChangeArrowheads="1"/>
          </p:cNvSpPr>
          <p:nvPr/>
        </p:nvSpPr>
        <p:spPr bwMode="auto">
          <a:xfrm>
            <a:off x="9242425" y="1420813"/>
            <a:ext cx="68263" cy="146050"/>
          </a:xfrm>
          <a:custGeom>
            <a:avLst/>
            <a:gdLst>
              <a:gd name="T0" fmla="*/ 0 w 69215"/>
              <a:gd name="T1" fmla="*/ 0 h 146050"/>
              <a:gd name="T2" fmla="*/ 69215 w 69215"/>
              <a:gd name="T3" fmla="*/ 146050 h 146050"/>
            </a:gdLst>
            <a:ahLst/>
            <a:cxnLst/>
            <a:rect l="T0" t="T1" r="T2" b="T3"/>
            <a:pathLst>
              <a:path w="69215" h="146050">
                <a:moveTo>
                  <a:pt x="0" y="146049"/>
                </a:moveTo>
                <a:lnTo>
                  <a:pt x="69164" y="146049"/>
                </a:lnTo>
                <a:lnTo>
                  <a:pt x="69164" y="0"/>
                </a:lnTo>
                <a:lnTo>
                  <a:pt x="0" y="0"/>
                </a:lnTo>
                <a:lnTo>
                  <a:pt x="0" y="14604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101" name="object 29"/>
          <p:cNvSpPr>
            <a:spLocks noChangeArrowheads="1"/>
          </p:cNvSpPr>
          <p:nvPr/>
        </p:nvSpPr>
        <p:spPr bwMode="auto">
          <a:xfrm>
            <a:off x="9242425" y="1362075"/>
            <a:ext cx="182563" cy="58738"/>
          </a:xfrm>
          <a:custGeom>
            <a:avLst/>
            <a:gdLst>
              <a:gd name="T0" fmla="*/ 0 w 182245"/>
              <a:gd name="T1" fmla="*/ 0 h 58419"/>
              <a:gd name="T2" fmla="*/ 182245 w 182245"/>
              <a:gd name="T3" fmla="*/ 58419 h 58419"/>
            </a:gdLst>
            <a:ahLst/>
            <a:cxnLst/>
            <a:rect l="T0" t="T1" r="T2" b="T3"/>
            <a:pathLst>
              <a:path w="182245" h="58419">
                <a:moveTo>
                  <a:pt x="0" y="58420"/>
                </a:moveTo>
                <a:lnTo>
                  <a:pt x="181711" y="58420"/>
                </a:lnTo>
                <a:lnTo>
                  <a:pt x="181711" y="0"/>
                </a:lnTo>
                <a:lnTo>
                  <a:pt x="0" y="0"/>
                </a:lnTo>
                <a:lnTo>
                  <a:pt x="0" y="5842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102" name="object 30"/>
          <p:cNvSpPr>
            <a:spLocks noChangeArrowheads="1"/>
          </p:cNvSpPr>
          <p:nvPr/>
        </p:nvSpPr>
        <p:spPr bwMode="auto">
          <a:xfrm>
            <a:off x="9650413" y="1352550"/>
            <a:ext cx="266700" cy="519113"/>
          </a:xfrm>
          <a:custGeom>
            <a:avLst/>
            <a:gdLst>
              <a:gd name="T0" fmla="*/ 0 w 266700"/>
              <a:gd name="T1" fmla="*/ 0 h 519430"/>
              <a:gd name="T2" fmla="*/ 266700 w 266700"/>
              <a:gd name="T3" fmla="*/ 519430 h 519430"/>
            </a:gdLst>
            <a:ahLst/>
            <a:cxnLst/>
            <a:rect l="T0" t="T1" r="T2" b="T3"/>
            <a:pathLst>
              <a:path w="266700" h="519430">
                <a:moveTo>
                  <a:pt x="141020" y="0"/>
                </a:moveTo>
                <a:lnTo>
                  <a:pt x="91014" y="9967"/>
                </a:lnTo>
                <a:lnTo>
                  <a:pt x="54351" y="36904"/>
                </a:lnTo>
                <a:lnTo>
                  <a:pt x="29001" y="76363"/>
                </a:lnTo>
                <a:lnTo>
                  <a:pt x="12931" y="123896"/>
                </a:lnTo>
                <a:lnTo>
                  <a:pt x="4110" y="175055"/>
                </a:lnTo>
                <a:lnTo>
                  <a:pt x="507" y="225393"/>
                </a:lnTo>
                <a:lnTo>
                  <a:pt x="0" y="256298"/>
                </a:lnTo>
                <a:lnTo>
                  <a:pt x="342" y="284087"/>
                </a:lnTo>
                <a:lnTo>
                  <a:pt x="3109" y="334435"/>
                </a:lnTo>
                <a:lnTo>
                  <a:pt x="8719" y="378046"/>
                </a:lnTo>
                <a:lnTo>
                  <a:pt x="17250" y="415201"/>
                </a:lnTo>
                <a:lnTo>
                  <a:pt x="35696" y="459448"/>
                </a:lnTo>
                <a:lnTo>
                  <a:pt x="61155" y="490757"/>
                </a:lnTo>
                <a:lnTo>
                  <a:pt x="106468" y="514022"/>
                </a:lnTo>
                <a:lnTo>
                  <a:pt x="149322" y="518846"/>
                </a:lnTo>
                <a:lnTo>
                  <a:pt x="164550" y="516774"/>
                </a:lnTo>
                <a:lnTo>
                  <a:pt x="202843" y="501880"/>
                </a:lnTo>
                <a:lnTo>
                  <a:pt x="231556" y="475635"/>
                </a:lnTo>
                <a:lnTo>
                  <a:pt x="243955" y="456295"/>
                </a:lnTo>
                <a:lnTo>
                  <a:pt x="130526" y="456295"/>
                </a:lnTo>
                <a:lnTo>
                  <a:pt x="122131" y="453770"/>
                </a:lnTo>
                <a:lnTo>
                  <a:pt x="91529" y="416373"/>
                </a:lnTo>
                <a:lnTo>
                  <a:pt x="80949" y="377326"/>
                </a:lnTo>
                <a:lnTo>
                  <a:pt x="74994" y="328761"/>
                </a:lnTo>
                <a:lnTo>
                  <a:pt x="72677" y="273083"/>
                </a:lnTo>
                <a:lnTo>
                  <a:pt x="72562" y="256298"/>
                </a:lnTo>
                <a:lnTo>
                  <a:pt x="72655" y="241221"/>
                </a:lnTo>
                <a:lnTo>
                  <a:pt x="74172" y="199500"/>
                </a:lnTo>
                <a:lnTo>
                  <a:pt x="79788" y="150050"/>
                </a:lnTo>
                <a:lnTo>
                  <a:pt x="90512" y="108540"/>
                </a:lnTo>
                <a:lnTo>
                  <a:pt x="114697" y="71646"/>
                </a:lnTo>
                <a:lnTo>
                  <a:pt x="141704" y="62393"/>
                </a:lnTo>
                <a:lnTo>
                  <a:pt x="241244" y="62393"/>
                </a:lnTo>
                <a:lnTo>
                  <a:pt x="236670" y="54078"/>
                </a:lnTo>
                <a:lnTo>
                  <a:pt x="211012" y="23833"/>
                </a:lnTo>
                <a:lnTo>
                  <a:pt x="166995" y="2618"/>
                </a:lnTo>
                <a:lnTo>
                  <a:pt x="154327" y="652"/>
                </a:lnTo>
                <a:lnTo>
                  <a:pt x="141020" y="0"/>
                </a:lnTo>
                <a:close/>
              </a:path>
              <a:path w="266700" h="519430">
                <a:moveTo>
                  <a:pt x="199071" y="366698"/>
                </a:moveTo>
                <a:lnTo>
                  <a:pt x="187777" y="410456"/>
                </a:lnTo>
                <a:lnTo>
                  <a:pt x="165864" y="443550"/>
                </a:lnTo>
                <a:lnTo>
                  <a:pt x="130526" y="456295"/>
                </a:lnTo>
                <a:lnTo>
                  <a:pt x="243955" y="456295"/>
                </a:lnTo>
                <a:lnTo>
                  <a:pt x="260587" y="413207"/>
                </a:lnTo>
                <a:lnTo>
                  <a:pt x="266471" y="383755"/>
                </a:lnTo>
                <a:lnTo>
                  <a:pt x="199071" y="366698"/>
                </a:lnTo>
                <a:close/>
              </a:path>
              <a:path w="266700" h="519430">
                <a:moveTo>
                  <a:pt x="241244" y="62393"/>
                </a:moveTo>
                <a:lnTo>
                  <a:pt x="141704" y="62393"/>
                </a:lnTo>
                <a:lnTo>
                  <a:pt x="151345" y="64018"/>
                </a:lnTo>
                <a:lnTo>
                  <a:pt x="160367" y="68335"/>
                </a:lnTo>
                <a:lnTo>
                  <a:pt x="187796" y="116318"/>
                </a:lnTo>
                <a:lnTo>
                  <a:pt x="191871" y="136944"/>
                </a:lnTo>
                <a:lnTo>
                  <a:pt x="255629" y="96946"/>
                </a:lnTo>
                <a:lnTo>
                  <a:pt x="250075" y="81236"/>
                </a:lnTo>
                <a:lnTo>
                  <a:pt x="243751" y="66950"/>
                </a:lnTo>
                <a:lnTo>
                  <a:pt x="241244" y="623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103" name="object 31"/>
          <p:cNvSpPr>
            <a:spLocks noChangeArrowheads="1"/>
          </p:cNvSpPr>
          <p:nvPr/>
        </p:nvSpPr>
        <p:spPr bwMode="auto">
          <a:xfrm>
            <a:off x="8342313" y="1627188"/>
            <a:ext cx="68262" cy="234950"/>
          </a:xfrm>
          <a:custGeom>
            <a:avLst/>
            <a:gdLst>
              <a:gd name="T0" fmla="*/ 0 w 69215"/>
              <a:gd name="T1" fmla="*/ 0 h 234950"/>
              <a:gd name="T2" fmla="*/ 69215 w 69215"/>
              <a:gd name="T3" fmla="*/ 234950 h 234950"/>
            </a:gdLst>
            <a:ahLst/>
            <a:cxnLst/>
            <a:rect l="T0" t="T1" r="T2" b="T3"/>
            <a:pathLst>
              <a:path w="69215" h="234950">
                <a:moveTo>
                  <a:pt x="0" y="234949"/>
                </a:moveTo>
                <a:lnTo>
                  <a:pt x="69151" y="234949"/>
                </a:lnTo>
                <a:lnTo>
                  <a:pt x="69151" y="0"/>
                </a:lnTo>
                <a:lnTo>
                  <a:pt x="0" y="0"/>
                </a:lnTo>
                <a:lnTo>
                  <a:pt x="0" y="23494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104" name="object 32"/>
          <p:cNvSpPr>
            <a:spLocks noChangeArrowheads="1"/>
          </p:cNvSpPr>
          <p:nvPr/>
        </p:nvSpPr>
        <p:spPr bwMode="auto">
          <a:xfrm>
            <a:off x="8342313" y="1566863"/>
            <a:ext cx="182562" cy="60325"/>
          </a:xfrm>
          <a:custGeom>
            <a:avLst/>
            <a:gdLst>
              <a:gd name="T0" fmla="*/ 0 w 182245"/>
              <a:gd name="T1" fmla="*/ 0 h 59689"/>
              <a:gd name="T2" fmla="*/ 182245 w 182245"/>
              <a:gd name="T3" fmla="*/ 59689 h 59689"/>
            </a:gdLst>
            <a:ahLst/>
            <a:cxnLst/>
            <a:rect l="T0" t="T1" r="T2" b="T3"/>
            <a:pathLst>
              <a:path w="182245" h="59689">
                <a:moveTo>
                  <a:pt x="0" y="59689"/>
                </a:moveTo>
                <a:lnTo>
                  <a:pt x="181698" y="59689"/>
                </a:lnTo>
                <a:lnTo>
                  <a:pt x="181698" y="0"/>
                </a:lnTo>
                <a:lnTo>
                  <a:pt x="0" y="0"/>
                </a:lnTo>
                <a:lnTo>
                  <a:pt x="0" y="5968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105" name="object 33"/>
          <p:cNvSpPr>
            <a:spLocks noChangeArrowheads="1"/>
          </p:cNvSpPr>
          <p:nvPr/>
        </p:nvSpPr>
        <p:spPr bwMode="auto">
          <a:xfrm>
            <a:off x="8342313" y="1420813"/>
            <a:ext cx="68262" cy="146050"/>
          </a:xfrm>
          <a:custGeom>
            <a:avLst/>
            <a:gdLst>
              <a:gd name="T0" fmla="*/ 0 w 69215"/>
              <a:gd name="T1" fmla="*/ 0 h 146050"/>
              <a:gd name="T2" fmla="*/ 69215 w 69215"/>
              <a:gd name="T3" fmla="*/ 146050 h 146050"/>
            </a:gdLst>
            <a:ahLst/>
            <a:cxnLst/>
            <a:rect l="T0" t="T1" r="T2" b="T3"/>
            <a:pathLst>
              <a:path w="69215" h="146050">
                <a:moveTo>
                  <a:pt x="0" y="146049"/>
                </a:moveTo>
                <a:lnTo>
                  <a:pt x="69151" y="146049"/>
                </a:lnTo>
                <a:lnTo>
                  <a:pt x="69151" y="0"/>
                </a:lnTo>
                <a:lnTo>
                  <a:pt x="0" y="0"/>
                </a:lnTo>
                <a:lnTo>
                  <a:pt x="0" y="14604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106" name="object 34"/>
          <p:cNvSpPr>
            <a:spLocks noChangeArrowheads="1"/>
          </p:cNvSpPr>
          <p:nvPr/>
        </p:nvSpPr>
        <p:spPr bwMode="auto">
          <a:xfrm>
            <a:off x="8342313" y="1362075"/>
            <a:ext cx="182562" cy="58738"/>
          </a:xfrm>
          <a:custGeom>
            <a:avLst/>
            <a:gdLst>
              <a:gd name="T0" fmla="*/ 0 w 182245"/>
              <a:gd name="T1" fmla="*/ 0 h 58419"/>
              <a:gd name="T2" fmla="*/ 182245 w 182245"/>
              <a:gd name="T3" fmla="*/ 58419 h 58419"/>
            </a:gdLst>
            <a:ahLst/>
            <a:cxnLst/>
            <a:rect l="T0" t="T1" r="T2" b="T3"/>
            <a:pathLst>
              <a:path w="182245" h="58419">
                <a:moveTo>
                  <a:pt x="0" y="58420"/>
                </a:moveTo>
                <a:lnTo>
                  <a:pt x="181698" y="58420"/>
                </a:lnTo>
                <a:lnTo>
                  <a:pt x="181698" y="0"/>
                </a:lnTo>
                <a:lnTo>
                  <a:pt x="0" y="0"/>
                </a:lnTo>
                <a:lnTo>
                  <a:pt x="0" y="5842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3107" name="object 35"/>
          <p:cNvSpPr txBox="1">
            <a:spLocks noChangeArrowheads="1"/>
          </p:cNvSpPr>
          <p:nvPr/>
        </p:nvSpPr>
        <p:spPr bwMode="auto">
          <a:xfrm>
            <a:off x="5727700" y="5305425"/>
            <a:ext cx="4813300" cy="947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 indent="69850">
              <a:lnSpc>
                <a:spcPct val="77000"/>
              </a:lnSpc>
            </a:pPr>
            <a:r>
              <a:rPr lang="fr-FR" sz="4000" b="1" dirty="0" smtClean="0">
                <a:solidFill>
                  <a:srgbClr val="FFF200"/>
                </a:solidFill>
                <a:latin typeface="Arial Narrow" pitchFamily="34" charset="0"/>
              </a:rPr>
              <a:t>FIEC-EFBWW</a:t>
            </a:r>
            <a:r>
              <a:rPr lang="fr-FR" sz="4000" b="1" dirty="0">
                <a:solidFill>
                  <a:srgbClr val="FFF200"/>
                </a:solidFill>
                <a:latin typeface="Arial Narrow" pitchFamily="34" charset="0"/>
              </a:rPr>
              <a:t/>
            </a:r>
            <a:br>
              <a:rPr lang="fr-FR" sz="4000" b="1" dirty="0">
                <a:solidFill>
                  <a:srgbClr val="FFF200"/>
                </a:solidFill>
                <a:latin typeface="Arial Narrow" pitchFamily="34" charset="0"/>
              </a:rPr>
            </a:br>
            <a:r>
              <a:rPr lang="fr-FR" sz="4000" b="1" dirty="0">
                <a:solidFill>
                  <a:srgbClr val="FFF200"/>
                </a:solidFill>
                <a:latin typeface="Arial Narrow" pitchFamily="34" charset="0"/>
              </a:rPr>
              <a:t> </a:t>
            </a:r>
            <a:r>
              <a:rPr lang="sl-SI" sz="4000" b="1" dirty="0" smtClean="0">
                <a:solidFill>
                  <a:srgbClr val="FFF200"/>
                </a:solidFill>
                <a:latin typeface="Arial Narrow" pitchFamily="34" charset="0"/>
              </a:rPr>
              <a:t>Priročnik za VZD</a:t>
            </a:r>
            <a:endParaRPr lang="fr-FR" sz="4000" dirty="0">
              <a:latin typeface="Arial Narrow" pitchFamily="34" charset="0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886825" y="6435725"/>
            <a:ext cx="1296988" cy="30797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spc="-5" dirty="0">
                <a:solidFill>
                  <a:srgbClr val="FFFFFF"/>
                </a:solidFill>
                <a:latin typeface="Arial"/>
                <a:cs typeface="Arial"/>
              </a:rPr>
              <a:t>14</a:t>
            </a:r>
            <a:r>
              <a:rPr sz="2000" b="1" spc="-5">
                <a:solidFill>
                  <a:srgbClr val="FFFFFF"/>
                </a:solidFill>
                <a:latin typeface="Arial"/>
                <a:cs typeface="Arial"/>
              </a:rPr>
              <a:t>.0</a:t>
            </a:r>
            <a:r>
              <a:rPr lang="fr-FR" sz="2000" b="1" spc="-5" dirty="0">
                <a:solidFill>
                  <a:srgbClr val="FFFFFF"/>
                </a:solidFill>
                <a:latin typeface="Arial"/>
                <a:cs typeface="Arial"/>
              </a:rPr>
              <a:t>4.</a:t>
            </a:r>
            <a:r>
              <a:rPr sz="2000" b="1" spc="-5">
                <a:solidFill>
                  <a:srgbClr val="FFFFFF"/>
                </a:solidFill>
                <a:latin typeface="Arial"/>
                <a:cs typeface="Arial"/>
              </a:rPr>
              <a:t>2014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109" name="object 37"/>
          <p:cNvSpPr txBox="1">
            <a:spLocks noChangeArrowheads="1"/>
          </p:cNvSpPr>
          <p:nvPr/>
        </p:nvSpPr>
        <p:spPr bwMode="auto">
          <a:xfrm>
            <a:off x="8177213" y="2667000"/>
            <a:ext cx="1817687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>
              <a:lnSpc>
                <a:spcPct val="103000"/>
              </a:lnSpc>
            </a:pPr>
            <a:r>
              <a:rPr lang="fr-FR" sz="1200">
                <a:solidFill>
                  <a:srgbClr val="FFFFFF"/>
                </a:solidFill>
                <a:latin typeface="DINCond-Medium"/>
                <a:ea typeface="DINCond-Medium"/>
                <a:cs typeface="DINCond-Medium"/>
              </a:rPr>
              <a:t>EUROPEAN</a:t>
            </a:r>
          </a:p>
          <a:p>
            <a:pPr marL="12700">
              <a:lnSpc>
                <a:spcPct val="103000"/>
              </a:lnSpc>
            </a:pPr>
            <a:r>
              <a:rPr lang="fr-FR" sz="1200">
                <a:solidFill>
                  <a:srgbClr val="FFFFFF"/>
                </a:solidFill>
                <a:latin typeface="DINCond-Medium"/>
                <a:ea typeface="DINCond-Medium"/>
                <a:cs typeface="DINCond-Medium"/>
              </a:rPr>
              <a:t>CONSTRUCTION INDUSTRY</a:t>
            </a:r>
          </a:p>
          <a:p>
            <a:pPr marL="12700">
              <a:lnSpc>
                <a:spcPct val="103000"/>
              </a:lnSpc>
            </a:pPr>
            <a:r>
              <a:rPr lang="fr-FR" sz="1200">
                <a:solidFill>
                  <a:srgbClr val="FFFFFF"/>
                </a:solidFill>
                <a:latin typeface="DINCond-Medium"/>
                <a:ea typeface="DINCond-Medium"/>
                <a:cs typeface="DINCond-Medium"/>
              </a:rPr>
              <a:t>FEDERATION</a:t>
            </a:r>
            <a:endParaRPr lang="fr-FR" sz="1200">
              <a:latin typeface="DINCond-Medium"/>
              <a:ea typeface="DINCond-Medium"/>
              <a:cs typeface="DINCond-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bject 2"/>
          <p:cNvSpPr>
            <a:spLocks noChangeArrowheads="1"/>
          </p:cNvSpPr>
          <p:nvPr/>
        </p:nvSpPr>
        <p:spPr bwMode="auto">
          <a:xfrm>
            <a:off x="6350" y="0"/>
            <a:ext cx="10685463" cy="7559675"/>
          </a:xfrm>
          <a:custGeom>
            <a:avLst/>
            <a:gdLst>
              <a:gd name="T0" fmla="*/ 0 w 10685780"/>
              <a:gd name="T1" fmla="*/ 0 h 7560309"/>
              <a:gd name="T2" fmla="*/ 10685780 w 10685780"/>
              <a:gd name="T3" fmla="*/ 7560309 h 7560309"/>
            </a:gdLst>
            <a:ahLst/>
            <a:cxnLst/>
            <a:rect l="T0" t="T1" r="T2" b="T3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2291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0 h 1784985"/>
              <a:gd name="T2" fmla="*/ 1847850 w 1847850"/>
              <a:gd name="T3" fmla="*/ 1784985 h 1784985"/>
            </a:gdLst>
            <a:ahLst/>
            <a:cxnLst/>
            <a:rect l="T0" t="T1" r="T2" b="T3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2292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0 h 1214755"/>
              <a:gd name="T2" fmla="*/ 1149350 w 1149350"/>
              <a:gd name="T3" fmla="*/ 1214755 h 1214755"/>
            </a:gdLst>
            <a:ahLst/>
            <a:cxnLst/>
            <a:rect l="T0" t="T1" r="T2" b="T3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2293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2294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2295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2296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2297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2298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2299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3994 h 213994"/>
            </a:gdLst>
            <a:ahLst/>
            <a:cxnLst/>
            <a:rect l="0" t="T0" r="0" b="T1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2300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2301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0 w 114300"/>
              <a:gd name="T1" fmla="*/ 0 h 222250"/>
              <a:gd name="T2" fmla="*/ 114300 w 114300"/>
              <a:gd name="T3" fmla="*/ 222250 h 222250"/>
            </a:gdLst>
            <a:ahLst/>
            <a:cxnLst/>
            <a:rect l="T0" t="T1" r="T2" b="T3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2302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35" name="object 15"/>
          <p:cNvSpPr txBox="1">
            <a:spLocks noChangeArrowheads="1"/>
          </p:cNvSpPr>
          <p:nvPr/>
        </p:nvSpPr>
        <p:spPr bwMode="auto">
          <a:xfrm>
            <a:off x="1143000" y="3095625"/>
            <a:ext cx="9232900" cy="337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527050" indent="-514350">
              <a:lnSpc>
                <a:spcPts val="2800"/>
              </a:lnSpc>
              <a:buClr>
                <a:srgbClr val="FFF200"/>
              </a:buClr>
              <a:buSzPct val="101000"/>
              <a:buFont typeface="+mj-lt"/>
              <a:buAutoNum type="arabicPeriod"/>
              <a:tabLst>
                <a:tab pos="169863" algn="l"/>
              </a:tabLst>
              <a:defRPr/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Obveznost vodstva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527050" indent="-514350">
              <a:buClr>
                <a:srgbClr val="FFF200"/>
              </a:buClr>
              <a:buFont typeface="+mj-lt"/>
              <a:buAutoNum type="arabicPeriod"/>
              <a:tabLst>
                <a:tab pos="169863" algn="l"/>
              </a:tabLst>
              <a:defRPr/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Naloge in odgovornosti 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527050" indent="-514350">
              <a:buClr>
                <a:srgbClr val="FFF200"/>
              </a:buClr>
              <a:buFont typeface="+mj-lt"/>
              <a:buAutoNum type="arabicPeriod"/>
              <a:tabLst>
                <a:tab pos="169863" algn="l"/>
              </a:tabLst>
              <a:defRPr/>
            </a:pP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Do</a:t>
            </a:r>
            <a:r>
              <a:rPr lang="sl-SI" sz="2800" b="1" dirty="0" err="1" smtClean="0">
                <a:solidFill>
                  <a:srgbClr val="FFFFFF"/>
                </a:solidFill>
                <a:latin typeface="Arial Narrow" pitchFamily="34" charset="0"/>
              </a:rPr>
              <a:t>kumentiranje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 sistema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527050" indent="-514350">
              <a:buClr>
                <a:srgbClr val="FFF200"/>
              </a:buClr>
              <a:buFont typeface="+mj-lt"/>
              <a:buAutoNum type="arabicPeriod"/>
              <a:tabLst>
                <a:tab pos="169863" algn="l"/>
              </a:tabLst>
              <a:defRPr/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Komunikacija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527050" indent="-514350">
              <a:buClr>
                <a:srgbClr val="FFF200"/>
              </a:buClr>
              <a:buFont typeface="+mj-lt"/>
              <a:buAutoNum type="arabicPeriod"/>
              <a:tabLst>
                <a:tab pos="169863" algn="l"/>
              </a:tabLst>
              <a:defRPr/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Preverjanje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527050" indent="-514350">
              <a:buClr>
                <a:srgbClr val="FFF200"/>
              </a:buClr>
              <a:buFont typeface="+mj-lt"/>
              <a:buAutoNum type="arabicPeriod"/>
              <a:tabLst>
                <a:tab pos="169863" algn="l"/>
              </a:tabLst>
              <a:defRPr/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Delovni načrt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  <a:defRPr/>
            </a:pP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  <a:defRPr/>
            </a:pP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12304" name="object 18"/>
          <p:cNvSpPr txBox="1">
            <a:spLocks noChangeArrowheads="1"/>
          </p:cNvSpPr>
          <p:nvPr/>
        </p:nvSpPr>
        <p:spPr bwMode="auto">
          <a:xfrm>
            <a:off x="444500" y="6981825"/>
            <a:ext cx="44450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1C3954F1-2D8F-419E-9E76-07FD266E36DD}" type="slidenum">
              <a:rPr lang="fr-FR" sz="1000">
                <a:solidFill>
                  <a:srgbClr val="ED1D24"/>
                </a:solidFill>
                <a:latin typeface="Arial Narrow" pitchFamily="34" charset="0"/>
              </a:rPr>
              <a:pPr marL="12700"/>
              <a:t>10</a:t>
            </a:fld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&gt; </a:t>
            </a:r>
            <a:r>
              <a:rPr lang="fr-FR" sz="1000">
                <a:solidFill>
                  <a:schemeClr val="bg1"/>
                </a:solidFill>
                <a:latin typeface="Arial Narrow" pitchFamily="34" charset="0"/>
              </a:rPr>
              <a:t>FIEC-EFBWW : Project on H&amp;S dissemination</a:t>
            </a:r>
          </a:p>
        </p:txBody>
      </p:sp>
      <p:sp>
        <p:nvSpPr>
          <p:cNvPr id="12305" name="object 16"/>
          <p:cNvSpPr txBox="1">
            <a:spLocks noChangeArrowheads="1"/>
          </p:cNvSpPr>
          <p:nvPr/>
        </p:nvSpPr>
        <p:spPr bwMode="auto">
          <a:xfrm>
            <a:off x="444500" y="1158875"/>
            <a:ext cx="7264400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4500" b="1" dirty="0">
                <a:solidFill>
                  <a:srgbClr val="FFF200"/>
                </a:solidFill>
                <a:latin typeface="Arial Narrow" pitchFamily="34" charset="0"/>
              </a:rPr>
              <a:t>FIEC-EFBWW </a:t>
            </a:r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Priročnik za VZD</a:t>
            </a:r>
            <a:r>
              <a:rPr lang="fr-FR" sz="4500" b="1" dirty="0" smtClean="0">
                <a:solidFill>
                  <a:srgbClr val="FFF200"/>
                </a:solidFill>
                <a:latin typeface="Arial Narrow" pitchFamily="34" charset="0"/>
              </a:rPr>
              <a:t>:</a:t>
            </a:r>
            <a:endParaRPr lang="fr-FR" sz="4500" b="1" dirty="0">
              <a:solidFill>
                <a:srgbClr val="FFF200"/>
              </a:solidFill>
              <a:latin typeface="Arial Narrow" pitchFamily="34" charset="0"/>
            </a:endParaRPr>
          </a:p>
          <a:p>
            <a:pPr marL="12700"/>
            <a:r>
              <a:rPr lang="fr-FR" sz="3200" b="1" dirty="0">
                <a:solidFill>
                  <a:srgbClr val="FFF200"/>
                </a:solidFill>
                <a:latin typeface="Arial Narrow" pitchFamily="34" charset="0"/>
              </a:rPr>
              <a:t>12 </a:t>
            </a:r>
            <a:r>
              <a:rPr lang="sl-SI" sz="3200" b="1" dirty="0" smtClean="0">
                <a:solidFill>
                  <a:srgbClr val="FFF200"/>
                </a:solidFill>
                <a:latin typeface="Arial Narrow" pitchFamily="34" charset="0"/>
              </a:rPr>
              <a:t>postavk za celovito izvajanje</a:t>
            </a:r>
            <a:endParaRPr lang="fr-FR" sz="3200" dirty="0">
              <a:latin typeface="Arial Narrow" pitchFamily="34" charset="0"/>
            </a:endParaRPr>
          </a:p>
        </p:txBody>
      </p:sp>
      <p:pic>
        <p:nvPicPr>
          <p:cNvPr id="12306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bject 2"/>
          <p:cNvSpPr>
            <a:spLocks noChangeArrowheads="1"/>
          </p:cNvSpPr>
          <p:nvPr/>
        </p:nvSpPr>
        <p:spPr bwMode="auto">
          <a:xfrm>
            <a:off x="6350" y="0"/>
            <a:ext cx="10685463" cy="7559675"/>
          </a:xfrm>
          <a:custGeom>
            <a:avLst/>
            <a:gdLst>
              <a:gd name="T0" fmla="*/ 0 w 10685780"/>
              <a:gd name="T1" fmla="*/ 0 h 7560309"/>
              <a:gd name="T2" fmla="*/ 10685780 w 10685780"/>
              <a:gd name="T3" fmla="*/ 7560309 h 7560309"/>
            </a:gdLst>
            <a:ahLst/>
            <a:cxnLst/>
            <a:rect l="T0" t="T1" r="T2" b="T3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3315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0 h 1784985"/>
              <a:gd name="T2" fmla="*/ 1847850 w 1847850"/>
              <a:gd name="T3" fmla="*/ 1784985 h 1784985"/>
            </a:gdLst>
            <a:ahLst/>
            <a:cxnLst/>
            <a:rect l="T0" t="T1" r="T2" b="T3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3316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0 h 1214755"/>
              <a:gd name="T2" fmla="*/ 1149350 w 1149350"/>
              <a:gd name="T3" fmla="*/ 1214755 h 1214755"/>
            </a:gdLst>
            <a:ahLst/>
            <a:cxnLst/>
            <a:rect l="T0" t="T1" r="T2" b="T3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3317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3318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3319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3320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3321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3322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3323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3994 h 213994"/>
            </a:gdLst>
            <a:ahLst/>
            <a:cxnLst/>
            <a:rect l="0" t="T0" r="0" b="T1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3324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3325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0 w 114300"/>
              <a:gd name="T1" fmla="*/ 0 h 222250"/>
              <a:gd name="T2" fmla="*/ 114300 w 114300"/>
              <a:gd name="T3" fmla="*/ 222250 h 222250"/>
            </a:gdLst>
            <a:ahLst/>
            <a:cxnLst/>
            <a:rect l="T0" t="T1" r="T2" b="T3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3326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35" name="object 15"/>
          <p:cNvSpPr txBox="1">
            <a:spLocks noChangeArrowheads="1"/>
          </p:cNvSpPr>
          <p:nvPr/>
        </p:nvSpPr>
        <p:spPr bwMode="auto">
          <a:xfrm>
            <a:off x="1143000" y="3095625"/>
            <a:ext cx="9232900" cy="337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527050" indent="-514350">
              <a:lnSpc>
                <a:spcPts val="2800"/>
              </a:lnSpc>
              <a:buClr>
                <a:srgbClr val="FFF200"/>
              </a:buClr>
              <a:buSzPct val="101000"/>
              <a:buFont typeface="+mj-lt"/>
              <a:buAutoNum type="arabicPeriod" startAt="7"/>
              <a:tabLst>
                <a:tab pos="169863" algn="l"/>
              </a:tabLst>
              <a:defRPr/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Izvajanje na gradbišču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527050" indent="-514350">
              <a:buClr>
                <a:srgbClr val="FFF200"/>
              </a:buClr>
              <a:buFont typeface="+mj-lt"/>
              <a:buAutoNum type="arabicPeriod" startAt="7"/>
              <a:tabLst>
                <a:tab pos="169863" algn="l"/>
              </a:tabLst>
              <a:defRPr/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Vodenje treninga – znanja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527050" indent="-514350">
              <a:buClr>
                <a:srgbClr val="FFF200"/>
              </a:buClr>
              <a:buFont typeface="+mj-lt"/>
              <a:buAutoNum type="arabicPeriod" startAt="7"/>
              <a:tabLst>
                <a:tab pos="169863" algn="l"/>
              </a:tabLst>
              <a:defRPr/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Posredovanje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527050" indent="-514350">
              <a:buClr>
                <a:srgbClr val="FFF200"/>
              </a:buClr>
              <a:buFont typeface="+mj-lt"/>
              <a:buAutoNum type="arabicPeriod" startAt="7"/>
              <a:tabLst>
                <a:tab pos="169863" algn="l"/>
              </a:tabLst>
              <a:defRPr/>
            </a:pP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In</a:t>
            </a:r>
            <a:r>
              <a:rPr lang="sl-SI" sz="2800" b="1" dirty="0" err="1">
                <a:solidFill>
                  <a:srgbClr val="FFFFFF"/>
                </a:solidFill>
                <a:latin typeface="Arial Narrow" pitchFamily="34" charset="0"/>
              </a:rPr>
              <a:t>š</a:t>
            </a:r>
            <a:r>
              <a:rPr lang="sl-SI" sz="2800" b="1" dirty="0" err="1" smtClean="0">
                <a:solidFill>
                  <a:srgbClr val="FFFFFF"/>
                </a:solidFill>
                <a:latin typeface="Arial Narrow" pitchFamily="34" charset="0"/>
              </a:rPr>
              <a:t>pekcije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, nadzor, preverjanje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527050" indent="-514350">
              <a:buClr>
                <a:srgbClr val="FFF200"/>
              </a:buClr>
              <a:buFont typeface="+mj-lt"/>
              <a:buAutoNum type="arabicPeriod" startAt="7"/>
              <a:tabLst>
                <a:tab pos="169863" algn="l"/>
              </a:tabLst>
              <a:defRPr/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Vodenje nesreč, incidentov in skorajšnjih nesreč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527050" indent="-514350">
              <a:buClr>
                <a:srgbClr val="FFF200"/>
              </a:buClr>
              <a:buFont typeface="+mj-lt"/>
              <a:buAutoNum type="arabicPeriod" startAt="7"/>
              <a:tabLst>
                <a:tab pos="169863" algn="l"/>
              </a:tabLst>
              <a:defRPr/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Izboljšanje sistema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  <a:defRPr/>
            </a:pP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  <a:defRPr/>
            </a:pP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13328" name="object 18"/>
          <p:cNvSpPr txBox="1">
            <a:spLocks noChangeArrowheads="1"/>
          </p:cNvSpPr>
          <p:nvPr/>
        </p:nvSpPr>
        <p:spPr bwMode="auto">
          <a:xfrm>
            <a:off x="444500" y="6981825"/>
            <a:ext cx="44450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8D0E0635-9D0A-4DC0-90AE-ADB52D681F9D}" type="slidenum">
              <a:rPr lang="fr-FR" sz="1000">
                <a:solidFill>
                  <a:srgbClr val="ED1D24"/>
                </a:solidFill>
                <a:latin typeface="Arial Narrow" pitchFamily="34" charset="0"/>
              </a:rPr>
              <a:pPr marL="12700"/>
              <a:t>11</a:t>
            </a:fld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&gt; </a:t>
            </a:r>
            <a:r>
              <a:rPr lang="fr-FR" sz="1000">
                <a:solidFill>
                  <a:schemeClr val="bg1"/>
                </a:solidFill>
                <a:latin typeface="Arial Narrow" pitchFamily="34" charset="0"/>
              </a:rPr>
              <a:t>FIEC-EFBWW : Project on H&amp;S dissemination</a:t>
            </a:r>
          </a:p>
        </p:txBody>
      </p:sp>
      <p:sp>
        <p:nvSpPr>
          <p:cNvPr id="13329" name="object 16"/>
          <p:cNvSpPr txBox="1">
            <a:spLocks noChangeArrowheads="1"/>
          </p:cNvSpPr>
          <p:nvPr/>
        </p:nvSpPr>
        <p:spPr bwMode="auto">
          <a:xfrm>
            <a:off x="444500" y="1158875"/>
            <a:ext cx="7264400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4500" b="1" dirty="0">
                <a:solidFill>
                  <a:srgbClr val="FFF200"/>
                </a:solidFill>
                <a:latin typeface="Arial Narrow" pitchFamily="34" charset="0"/>
              </a:rPr>
              <a:t>FIEC-EFBWW </a:t>
            </a:r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Priročnik za VZD</a:t>
            </a:r>
            <a:r>
              <a:rPr lang="fr-FR" sz="4500" b="1" dirty="0" smtClean="0">
                <a:solidFill>
                  <a:srgbClr val="FFF200"/>
                </a:solidFill>
                <a:latin typeface="Arial Narrow" pitchFamily="34" charset="0"/>
              </a:rPr>
              <a:t> </a:t>
            </a:r>
            <a:r>
              <a:rPr lang="fr-FR" sz="4500" b="1" dirty="0">
                <a:solidFill>
                  <a:srgbClr val="FFF200"/>
                </a:solidFill>
                <a:latin typeface="Arial Narrow" pitchFamily="34" charset="0"/>
              </a:rPr>
              <a:t>:</a:t>
            </a:r>
          </a:p>
          <a:p>
            <a:pPr marL="12700"/>
            <a:r>
              <a:rPr lang="fr-FR" sz="3200" b="1" dirty="0">
                <a:solidFill>
                  <a:srgbClr val="FFF200"/>
                </a:solidFill>
                <a:latin typeface="Arial Narrow" pitchFamily="34" charset="0"/>
              </a:rPr>
              <a:t>12 </a:t>
            </a:r>
            <a:r>
              <a:rPr lang="sl-SI" sz="3200" b="1" dirty="0" smtClean="0">
                <a:solidFill>
                  <a:srgbClr val="FFF200"/>
                </a:solidFill>
                <a:latin typeface="Arial Narrow" pitchFamily="34" charset="0"/>
              </a:rPr>
              <a:t>postavk za celovito izvajanje</a:t>
            </a:r>
            <a:endParaRPr lang="fr-FR" sz="3200" dirty="0">
              <a:latin typeface="Arial Narrow" pitchFamily="34" charset="0"/>
            </a:endParaRPr>
          </a:p>
        </p:txBody>
      </p:sp>
      <p:pic>
        <p:nvPicPr>
          <p:cNvPr id="13330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bject 2"/>
          <p:cNvSpPr>
            <a:spLocks noChangeArrowheads="1"/>
          </p:cNvSpPr>
          <p:nvPr/>
        </p:nvSpPr>
        <p:spPr bwMode="auto">
          <a:xfrm>
            <a:off x="6350" y="0"/>
            <a:ext cx="10685463" cy="7559675"/>
          </a:xfrm>
          <a:custGeom>
            <a:avLst/>
            <a:gdLst>
              <a:gd name="T0" fmla="*/ 0 w 10685780"/>
              <a:gd name="T1" fmla="*/ 0 h 7560309"/>
              <a:gd name="T2" fmla="*/ 10685780 w 10685780"/>
              <a:gd name="T3" fmla="*/ 7560309 h 7560309"/>
            </a:gdLst>
            <a:ahLst/>
            <a:cxnLst/>
            <a:rect l="T0" t="T1" r="T2" b="T3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4339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0 h 1784985"/>
              <a:gd name="T2" fmla="*/ 1847850 w 1847850"/>
              <a:gd name="T3" fmla="*/ 1784985 h 1784985"/>
            </a:gdLst>
            <a:ahLst/>
            <a:cxnLst/>
            <a:rect l="T0" t="T1" r="T2" b="T3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4340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0 h 1214755"/>
              <a:gd name="T2" fmla="*/ 1149350 w 1149350"/>
              <a:gd name="T3" fmla="*/ 1214755 h 1214755"/>
            </a:gdLst>
            <a:ahLst/>
            <a:cxnLst/>
            <a:rect l="T0" t="T1" r="T2" b="T3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4341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4342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4343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4344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4345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4346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4347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3994 h 213994"/>
            </a:gdLst>
            <a:ahLst/>
            <a:cxnLst/>
            <a:rect l="0" t="T0" r="0" b="T1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4348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4349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0 w 114300"/>
              <a:gd name="T1" fmla="*/ 0 h 222250"/>
              <a:gd name="T2" fmla="*/ 114300 w 114300"/>
              <a:gd name="T3" fmla="*/ 222250 h 222250"/>
            </a:gdLst>
            <a:ahLst/>
            <a:cxnLst/>
            <a:rect l="T0" t="T1" r="T2" b="T3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4350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4351" name="object 18"/>
          <p:cNvSpPr txBox="1">
            <a:spLocks noChangeArrowheads="1"/>
          </p:cNvSpPr>
          <p:nvPr/>
        </p:nvSpPr>
        <p:spPr bwMode="auto">
          <a:xfrm>
            <a:off x="444500" y="6981825"/>
            <a:ext cx="44450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D2C78A38-B942-4E1D-8566-77D8AF78897D}" type="slidenum">
              <a:rPr lang="fr-FR" sz="1000">
                <a:solidFill>
                  <a:srgbClr val="ED1D24"/>
                </a:solidFill>
                <a:latin typeface="Arial Narrow" pitchFamily="34" charset="0"/>
              </a:rPr>
              <a:pPr marL="12700"/>
              <a:t>12</a:t>
            </a:fld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&gt; </a:t>
            </a:r>
            <a:r>
              <a:rPr lang="fr-FR" sz="1000">
                <a:solidFill>
                  <a:schemeClr val="bg1"/>
                </a:solidFill>
                <a:latin typeface="Arial Narrow" pitchFamily="34" charset="0"/>
              </a:rPr>
              <a:t>FIEC-EFBWW : Project on H&amp;S dissemination</a:t>
            </a:r>
          </a:p>
        </p:txBody>
      </p:sp>
      <p:sp>
        <p:nvSpPr>
          <p:cNvPr id="14352" name="object 16"/>
          <p:cNvSpPr txBox="1">
            <a:spLocks noChangeArrowheads="1"/>
          </p:cNvSpPr>
          <p:nvPr/>
        </p:nvSpPr>
        <p:spPr bwMode="auto">
          <a:xfrm>
            <a:off x="444500" y="1158875"/>
            <a:ext cx="72644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4500" b="1" dirty="0">
                <a:solidFill>
                  <a:srgbClr val="FFF200"/>
                </a:solidFill>
                <a:latin typeface="Arial Narrow" pitchFamily="34" charset="0"/>
              </a:rPr>
              <a:t>FIEC-EFBWW </a:t>
            </a:r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Priročnik za VZD</a:t>
            </a:r>
            <a:endParaRPr lang="fr-FR" sz="4500" b="1" dirty="0">
              <a:solidFill>
                <a:srgbClr val="FFF200"/>
              </a:solidFill>
              <a:latin typeface="Arial Narrow" pitchFamily="34" charset="0"/>
            </a:endParaRPr>
          </a:p>
        </p:txBody>
      </p:sp>
      <p:pic>
        <p:nvPicPr>
          <p:cNvPr id="14353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" name="Tableau 18"/>
          <p:cNvGraphicFramePr>
            <a:graphicFrameLocks noGrp="1"/>
          </p:cNvGraphicFramePr>
          <p:nvPr/>
        </p:nvGraphicFramePr>
        <p:xfrm>
          <a:off x="698500" y="2943225"/>
          <a:ext cx="8858312" cy="3466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48"/>
                <a:gridCol w="2000264"/>
              </a:tblGrid>
              <a:tr h="357189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rgbClr val="FFFF00"/>
                          </a:solidFill>
                        </a:rPr>
                        <a:t>Cilji</a:t>
                      </a:r>
                      <a:endParaRPr lang="fr-BE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rgbClr val="FFFF00"/>
                          </a:solidFill>
                        </a:rPr>
                        <a:t>Primer</a:t>
                      </a:r>
                      <a:endParaRPr lang="fr-BE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936517">
                <a:tc>
                  <a:txBody>
                    <a:bodyPr/>
                    <a:lstStyle/>
                    <a:p>
                      <a:r>
                        <a:rPr lang="sl-SI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Podpiranje  varnostne kulture in  duha v podjetju, tako da sodelujejo delavci in, kjer je mogoče,  teles, ki jih zastopajo v zadevah za preprečevanje  poklicnega</a:t>
                      </a:r>
                      <a:r>
                        <a:rPr lang="sl-SI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tveganja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fr-B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en-GB" sz="180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l-SI" sz="16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Izdelajte posebna varnostna navodila </a:t>
                      </a:r>
                      <a:r>
                        <a:rPr lang="en-GB" sz="16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fr-B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4079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l-SI" sz="1800" b="1" kern="1200" dirty="0" smtClean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Obveznosti, naloge, odgovornosti</a:t>
                      </a:r>
                      <a:endParaRPr lang="fr-BE" sz="1800" b="1" kern="1200" dirty="0" smtClean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noFill/>
                  </a:tcPr>
                </a:tc>
              </a:tr>
              <a:tr h="1462841">
                <a:tc>
                  <a:txBody>
                    <a:bodyPr/>
                    <a:lstStyle/>
                    <a:p>
                      <a:pPr marL="177800" lvl="0" indent="-17780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GB" sz="160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Organi</a:t>
                      </a:r>
                      <a:r>
                        <a:rPr lang="sl-SI" sz="160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ziranje</a:t>
                      </a:r>
                      <a:r>
                        <a:rPr lang="sl-SI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odbora za varstvo in zdravje</a:t>
                      </a:r>
                      <a:r>
                        <a:rPr lang="sl-SI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pri delu , ki ga sestavljajo predstavniki   zaposlenih, delavcev itd. (najmanj enkrat na mesec). </a:t>
                      </a:r>
                      <a:endParaRPr lang="fr-BE" sz="16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lvl="0" indent="-17780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sl-SI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Vključevanje delavcev  pri</a:t>
                      </a:r>
                      <a:r>
                        <a:rPr lang="sl-SI" sz="16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izdelavi  knjižic, letakov, varnostnih navodil, internih varnostnih izobraževanj itd. </a:t>
                      </a:r>
                      <a:endParaRPr lang="fr-BE" sz="16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lvl="0" indent="-17780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sl-SI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Razpored za izobraževanja o varnosti pri delu glede na delovni načrt. </a:t>
                      </a:r>
                      <a:endParaRPr lang="fr-BE" sz="16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7800" lvl="0" indent="-17780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sl-SI" sz="16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Vključevanje delavcev ali, kjer je mogoče, njihovih predstavnikov  v vseh  vidikih “ocene tveganja” in  v  stalnem izboljševanju sistema. </a:t>
                      </a:r>
                      <a:endParaRPr lang="fr-BE" sz="16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1" name="ZoneTexte 20"/>
          <p:cNvSpPr txBox="1"/>
          <p:nvPr/>
        </p:nvSpPr>
        <p:spPr>
          <a:xfrm>
            <a:off x="698500" y="2486025"/>
            <a:ext cx="41148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 i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1c : </a:t>
            </a:r>
            <a:r>
              <a:rPr lang="sl-SI" b="1" i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Sodelovanje delavcev</a:t>
            </a:r>
            <a:endParaRPr lang="fr-BE" b="1" i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2"/>
          <p:cNvSpPr>
            <a:spLocks noChangeArrowheads="1"/>
          </p:cNvSpPr>
          <p:nvPr/>
        </p:nvSpPr>
        <p:spPr bwMode="auto">
          <a:xfrm>
            <a:off x="6350" y="0"/>
            <a:ext cx="10685463" cy="7559675"/>
          </a:xfrm>
          <a:custGeom>
            <a:avLst/>
            <a:gdLst>
              <a:gd name="T0" fmla="*/ 0 w 10685780"/>
              <a:gd name="T1" fmla="*/ 0 h 7560309"/>
              <a:gd name="T2" fmla="*/ 10685780 w 10685780"/>
              <a:gd name="T3" fmla="*/ 7560309 h 7560309"/>
            </a:gdLst>
            <a:ahLst/>
            <a:cxnLst/>
            <a:rect l="T0" t="T1" r="T2" b="T3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099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0 h 1784985"/>
              <a:gd name="T2" fmla="*/ 1847850 w 1847850"/>
              <a:gd name="T3" fmla="*/ 1784985 h 1784985"/>
            </a:gdLst>
            <a:ahLst/>
            <a:cxnLst/>
            <a:rect l="T0" t="T1" r="T2" b="T3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0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0 h 1214755"/>
              <a:gd name="T2" fmla="*/ 1149350 w 1149350"/>
              <a:gd name="T3" fmla="*/ 1214755 h 1214755"/>
            </a:gdLst>
            <a:ahLst/>
            <a:cxnLst/>
            <a:rect l="T0" t="T1" r="T2" b="T3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1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2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3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4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5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6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7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3994 h 213994"/>
            </a:gdLst>
            <a:ahLst/>
            <a:cxnLst/>
            <a:rect l="0" t="T0" r="0" b="T1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8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09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0 w 114300"/>
              <a:gd name="T1" fmla="*/ 0 h 222250"/>
              <a:gd name="T2" fmla="*/ 114300 w 114300"/>
              <a:gd name="T3" fmla="*/ 222250 h 222250"/>
            </a:gdLst>
            <a:ahLst/>
            <a:cxnLst/>
            <a:rect l="T0" t="T1" r="T2" b="T3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10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4111" name="object 18"/>
          <p:cNvSpPr txBox="1">
            <a:spLocks noChangeArrowheads="1"/>
          </p:cNvSpPr>
          <p:nvPr/>
        </p:nvSpPr>
        <p:spPr bwMode="auto">
          <a:xfrm>
            <a:off x="444500" y="7026275"/>
            <a:ext cx="41402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1F153F68-DAE5-435A-B143-5A4BD5C0FDB8}" type="slidenum">
              <a:rPr lang="fr-FR" sz="1000">
                <a:solidFill>
                  <a:srgbClr val="ED1D24"/>
                </a:solidFill>
                <a:latin typeface="Arial Narrow" pitchFamily="34" charset="0"/>
              </a:rPr>
              <a:pPr marL="12700"/>
              <a:t>2</a:t>
            </a:fld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&gt; </a:t>
            </a:r>
            <a:r>
              <a:rPr lang="fr-FR" sz="1000">
                <a:solidFill>
                  <a:schemeClr val="bg1"/>
                </a:solidFill>
                <a:latin typeface="Arial Narrow" pitchFamily="34" charset="0"/>
              </a:rPr>
              <a:t>FIEC-EFBWW : Project on H&amp;S dissemination</a:t>
            </a:r>
          </a:p>
        </p:txBody>
      </p:sp>
      <p:sp>
        <p:nvSpPr>
          <p:cNvPr id="4112" name="object 16"/>
          <p:cNvSpPr txBox="1">
            <a:spLocks noChangeArrowheads="1"/>
          </p:cNvSpPr>
          <p:nvPr/>
        </p:nvSpPr>
        <p:spPr bwMode="auto">
          <a:xfrm>
            <a:off x="444500" y="1158875"/>
            <a:ext cx="7569200" cy="112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4500" b="1" dirty="0">
                <a:solidFill>
                  <a:srgbClr val="FFF200"/>
                </a:solidFill>
                <a:latin typeface="Arial Narrow" pitchFamily="34" charset="0"/>
              </a:rPr>
              <a:t>Eurostat : </a:t>
            </a:r>
            <a:br>
              <a:rPr lang="fr-FR" sz="4500" b="1" dirty="0">
                <a:solidFill>
                  <a:srgbClr val="FFF200"/>
                </a:solidFill>
                <a:latin typeface="Arial Narrow" pitchFamily="34" charset="0"/>
              </a:rPr>
            </a:br>
            <a:r>
              <a:rPr lang="sl-SI" sz="2800" b="1" dirty="0" smtClean="0">
                <a:solidFill>
                  <a:srgbClr val="FFF200"/>
                </a:solidFill>
                <a:latin typeface="Arial Narrow" pitchFamily="34" charset="0"/>
              </a:rPr>
              <a:t>Usodne in hude nesreče pri delu v</a:t>
            </a:r>
            <a:r>
              <a:rPr lang="en-US" sz="2800" b="1" dirty="0" smtClean="0">
                <a:solidFill>
                  <a:srgbClr val="FFF200"/>
                </a:solidFill>
                <a:latin typeface="Arial Narrow" pitchFamily="34" charset="0"/>
              </a:rPr>
              <a:t> </a:t>
            </a:r>
            <a:r>
              <a:rPr lang="en-US" sz="2800" b="1" dirty="0">
                <a:solidFill>
                  <a:srgbClr val="FFF200"/>
                </a:solidFill>
                <a:latin typeface="Arial Narrow" pitchFamily="34" charset="0"/>
              </a:rPr>
              <a:t>2009</a:t>
            </a:r>
            <a:endParaRPr lang="fr-FR" sz="2800" dirty="0">
              <a:latin typeface="Arial Narrow" pitchFamily="34" charset="0"/>
            </a:endParaRPr>
          </a:p>
        </p:txBody>
      </p:sp>
      <p:pic>
        <p:nvPicPr>
          <p:cNvPr id="4113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" name="Chart 1"/>
          <p:cNvGraphicFramePr>
            <a:graphicFrameLocks/>
          </p:cNvGraphicFramePr>
          <p:nvPr/>
        </p:nvGraphicFramePr>
        <p:xfrm>
          <a:off x="1765300" y="2486025"/>
          <a:ext cx="6629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115" name="ZoneTexte 19"/>
          <p:cNvSpPr txBox="1">
            <a:spLocks noChangeArrowheads="1"/>
          </p:cNvSpPr>
          <p:nvPr/>
        </p:nvSpPr>
        <p:spPr bwMode="auto">
          <a:xfrm>
            <a:off x="5880100" y="6829425"/>
            <a:ext cx="2514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sl-SI" sz="1400" b="1" i="1" dirty="0" smtClean="0">
                <a:solidFill>
                  <a:srgbClr val="FFFF00"/>
                </a:solidFill>
              </a:rPr>
              <a:t>v</a:t>
            </a:r>
            <a:r>
              <a:rPr lang="fr-FR" sz="1400" b="1" i="1" dirty="0" smtClean="0">
                <a:solidFill>
                  <a:srgbClr val="FFFF00"/>
                </a:solidFill>
              </a:rPr>
              <a:t> </a:t>
            </a:r>
            <a:r>
              <a:rPr lang="fr-FR" sz="1400" b="1" i="1" dirty="0">
                <a:solidFill>
                  <a:srgbClr val="FFFF00"/>
                </a:solidFill>
              </a:rPr>
              <a:t>% </a:t>
            </a:r>
            <a:r>
              <a:rPr lang="sl-SI" sz="1400" b="1" i="1" dirty="0" smtClean="0">
                <a:solidFill>
                  <a:srgbClr val="FFFF00"/>
                </a:solidFill>
              </a:rPr>
              <a:t> vseh</a:t>
            </a:r>
            <a:r>
              <a:rPr lang="fr-FR" sz="1400" b="1" i="1" dirty="0" smtClean="0">
                <a:solidFill>
                  <a:srgbClr val="FFFF00"/>
                </a:solidFill>
              </a:rPr>
              <a:t> </a:t>
            </a:r>
            <a:r>
              <a:rPr lang="fr-FR" sz="1400" b="1" i="1" dirty="0">
                <a:solidFill>
                  <a:srgbClr val="FFFF00"/>
                </a:solidFill>
              </a:rPr>
              <a:t>NACE </a:t>
            </a:r>
            <a:r>
              <a:rPr lang="sl-SI" sz="1400" b="1" i="1" dirty="0" smtClean="0">
                <a:solidFill>
                  <a:srgbClr val="FFFF00"/>
                </a:solidFill>
              </a:rPr>
              <a:t>aktivnosti</a:t>
            </a:r>
            <a:endParaRPr lang="fr-BE" sz="1400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ject 2"/>
          <p:cNvSpPr>
            <a:spLocks noChangeArrowheads="1"/>
          </p:cNvSpPr>
          <p:nvPr/>
        </p:nvSpPr>
        <p:spPr bwMode="auto">
          <a:xfrm>
            <a:off x="6350" y="0"/>
            <a:ext cx="10685463" cy="7559675"/>
          </a:xfrm>
          <a:custGeom>
            <a:avLst/>
            <a:gdLst>
              <a:gd name="T0" fmla="*/ 0 w 10685780"/>
              <a:gd name="T1" fmla="*/ 0 h 7560309"/>
              <a:gd name="T2" fmla="*/ 10685780 w 10685780"/>
              <a:gd name="T3" fmla="*/ 7560309 h 7560309"/>
            </a:gdLst>
            <a:ahLst/>
            <a:cxnLst/>
            <a:rect l="T0" t="T1" r="T2" b="T3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3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0 h 1784985"/>
              <a:gd name="T2" fmla="*/ 1847850 w 1847850"/>
              <a:gd name="T3" fmla="*/ 1784985 h 1784985"/>
            </a:gdLst>
            <a:ahLst/>
            <a:cxnLst/>
            <a:rect l="T0" t="T1" r="T2" b="T3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4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0 h 1214755"/>
              <a:gd name="T2" fmla="*/ 1149350 w 1149350"/>
              <a:gd name="T3" fmla="*/ 1214755 h 1214755"/>
            </a:gdLst>
            <a:ahLst/>
            <a:cxnLst/>
            <a:rect l="T0" t="T1" r="T2" b="T3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5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6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7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8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29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30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31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3994 h 213994"/>
            </a:gdLst>
            <a:ahLst/>
            <a:cxnLst/>
            <a:rect l="0" t="T0" r="0" b="T1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32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33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0 w 114300"/>
              <a:gd name="T1" fmla="*/ 0 h 222250"/>
              <a:gd name="T2" fmla="*/ 114300 w 114300"/>
              <a:gd name="T3" fmla="*/ 222250 h 222250"/>
            </a:gdLst>
            <a:ahLst/>
            <a:cxnLst/>
            <a:rect l="T0" t="T1" r="T2" b="T3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34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5135" name="object 15"/>
          <p:cNvSpPr txBox="1">
            <a:spLocks noChangeArrowheads="1"/>
          </p:cNvSpPr>
          <p:nvPr/>
        </p:nvSpPr>
        <p:spPr bwMode="auto">
          <a:xfrm>
            <a:off x="1155700" y="2867025"/>
            <a:ext cx="8058150" cy="3206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Delavci v gradbenem sektorju so bolj izpostavljeni biološkim, kemičnim in ergonomičnem faktorjem tveganja, kot tudi hrupu in temperaturi.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endParaRPr lang="en-US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Okrog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2800" b="1" dirty="0">
                <a:solidFill>
                  <a:srgbClr val="FFFFFF"/>
                </a:solidFill>
                <a:latin typeface="Arial Narrow" pitchFamily="34" charset="0"/>
              </a:rPr>
              <a:t>45% 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gradbenih delavcev pravi, da delo, ki ga opravljajo, vpliva na njihovo zdravje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. </a:t>
            </a:r>
            <a:endParaRPr lang="en-US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Gradbeništvo je eno najbolj fizično zahtevnih sektorjev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. </a:t>
            </a:r>
            <a:endParaRPr lang="en-US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Stroški nesreč in slabega zdravja v sektorju so zelo visoki tako za posameznike, delodajalce in vlade.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.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600"/>
              </a:lnSpc>
              <a:spcBef>
                <a:spcPts val="38"/>
              </a:spcBef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dirty="0"/>
          </a:p>
        </p:txBody>
      </p:sp>
      <p:sp>
        <p:nvSpPr>
          <p:cNvPr id="5136" name="object 18"/>
          <p:cNvSpPr txBox="1">
            <a:spLocks noChangeArrowheads="1"/>
          </p:cNvSpPr>
          <p:nvPr/>
        </p:nvSpPr>
        <p:spPr bwMode="auto">
          <a:xfrm>
            <a:off x="444500" y="7026275"/>
            <a:ext cx="46736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BFB764A5-CB72-4254-A6F7-5D2ABA19701B}" type="slidenum">
              <a:rPr lang="fr-FR" sz="1000">
                <a:solidFill>
                  <a:srgbClr val="ED1D24"/>
                </a:solidFill>
                <a:latin typeface="Arial Narrow" pitchFamily="34" charset="0"/>
              </a:rPr>
              <a:pPr marL="12700"/>
              <a:t>3</a:t>
            </a:fld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&gt;</a:t>
            </a:r>
            <a:r>
              <a:rPr lang="fr-FR" sz="1000">
                <a:solidFill>
                  <a:schemeClr val="bg1"/>
                </a:solidFill>
                <a:latin typeface="Arial Narrow" pitchFamily="34" charset="0"/>
              </a:rPr>
              <a:t> FIEC-EFBWW : Project on H&amp;S dissemination</a:t>
            </a:r>
          </a:p>
        </p:txBody>
      </p:sp>
      <p:sp>
        <p:nvSpPr>
          <p:cNvPr id="5137" name="object 16"/>
          <p:cNvSpPr txBox="1">
            <a:spLocks noChangeArrowheads="1"/>
          </p:cNvSpPr>
          <p:nvPr/>
        </p:nvSpPr>
        <p:spPr bwMode="auto">
          <a:xfrm>
            <a:off x="444500" y="1158875"/>
            <a:ext cx="6731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Gradbeni sektor</a:t>
            </a:r>
            <a:r>
              <a:rPr lang="fr-FR" sz="4500" b="1" dirty="0" smtClean="0">
                <a:solidFill>
                  <a:srgbClr val="FFF200"/>
                </a:solidFill>
                <a:latin typeface="Arial Narrow" pitchFamily="34" charset="0"/>
              </a:rPr>
              <a:t> </a:t>
            </a:r>
            <a:r>
              <a:rPr lang="fr-FR" sz="4500" b="1" dirty="0">
                <a:solidFill>
                  <a:srgbClr val="FFF200"/>
                </a:solidFill>
                <a:latin typeface="Arial Narrow" pitchFamily="34" charset="0"/>
              </a:rPr>
              <a:t>: </a:t>
            </a:r>
          </a:p>
          <a:p>
            <a:pPr marL="12700"/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Dejstva</a:t>
            </a:r>
            <a:endParaRPr lang="fr-FR" sz="4500" dirty="0">
              <a:latin typeface="Arial Narrow" pitchFamily="34" charset="0"/>
            </a:endParaRPr>
          </a:p>
        </p:txBody>
      </p:sp>
      <p:pic>
        <p:nvPicPr>
          <p:cNvPr id="5138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9" name="ZoneTexte 18"/>
          <p:cNvSpPr txBox="1">
            <a:spLocks noChangeArrowheads="1"/>
          </p:cNvSpPr>
          <p:nvPr/>
        </p:nvSpPr>
        <p:spPr bwMode="auto">
          <a:xfrm>
            <a:off x="3517900" y="6143625"/>
            <a:ext cx="525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 b="1" i="1">
                <a:solidFill>
                  <a:srgbClr val="FFFF00"/>
                </a:solidFill>
              </a:rPr>
              <a:t>European Agency for Safety and Health at Work (EU-OSHA</a:t>
            </a:r>
            <a:r>
              <a:rPr lang="fr-FR" sz="1400" b="1" i="1">
                <a:solidFill>
                  <a:srgbClr val="FFFF00"/>
                </a:solidFill>
              </a:rPr>
              <a:t>)</a:t>
            </a:r>
            <a:endParaRPr lang="en-US" sz="1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bject 2"/>
          <p:cNvSpPr>
            <a:spLocks noChangeArrowheads="1"/>
          </p:cNvSpPr>
          <p:nvPr/>
        </p:nvSpPr>
        <p:spPr bwMode="auto">
          <a:xfrm>
            <a:off x="6350" y="0"/>
            <a:ext cx="10685463" cy="7559675"/>
          </a:xfrm>
          <a:custGeom>
            <a:avLst/>
            <a:gdLst>
              <a:gd name="T0" fmla="*/ 0 w 10685780"/>
              <a:gd name="T1" fmla="*/ 0 h 7560309"/>
              <a:gd name="T2" fmla="*/ 10685780 w 10685780"/>
              <a:gd name="T3" fmla="*/ 7560309 h 7560309"/>
            </a:gdLst>
            <a:ahLst/>
            <a:cxnLst/>
            <a:rect l="T0" t="T1" r="T2" b="T3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47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0 h 1784985"/>
              <a:gd name="T2" fmla="*/ 1847850 w 1847850"/>
              <a:gd name="T3" fmla="*/ 1784985 h 1784985"/>
            </a:gdLst>
            <a:ahLst/>
            <a:cxnLst/>
            <a:rect l="T0" t="T1" r="T2" b="T3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48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0 h 1214755"/>
              <a:gd name="T2" fmla="*/ 1149350 w 1149350"/>
              <a:gd name="T3" fmla="*/ 1214755 h 1214755"/>
            </a:gdLst>
            <a:ahLst/>
            <a:cxnLst/>
            <a:rect l="T0" t="T1" r="T2" b="T3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49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0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1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2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3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4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5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3994 h 213994"/>
            </a:gdLst>
            <a:ahLst/>
            <a:cxnLst/>
            <a:rect l="0" t="T0" r="0" b="T1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6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7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0 w 114300"/>
              <a:gd name="T1" fmla="*/ 0 h 222250"/>
              <a:gd name="T2" fmla="*/ 114300 w 114300"/>
              <a:gd name="T3" fmla="*/ 222250 h 222250"/>
            </a:gdLst>
            <a:ahLst/>
            <a:cxnLst/>
            <a:rect l="T0" t="T1" r="T2" b="T3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8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6159" name="object 15"/>
          <p:cNvSpPr txBox="1">
            <a:spLocks noChangeArrowheads="1"/>
          </p:cNvSpPr>
          <p:nvPr/>
        </p:nvSpPr>
        <p:spPr bwMode="auto">
          <a:xfrm>
            <a:off x="1155700" y="2867025"/>
            <a:ext cx="8058150" cy="392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Metoda presoje in izboljšave izvajanja preprečitve nezgod in nesreč na delovnem mestu s pomočjo učinkovitega vodenja nevarnosti in tveganja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. </a:t>
            </a:r>
            <a:endParaRPr lang="en-US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endParaRPr lang="en-US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en-US" sz="2800" b="1" dirty="0" err="1" smtClean="0">
                <a:solidFill>
                  <a:srgbClr val="FFFFFF"/>
                </a:solidFill>
                <a:latin typeface="Arial Narrow" pitchFamily="34" charset="0"/>
              </a:rPr>
              <a:t>Logi</a:t>
            </a:r>
            <a:r>
              <a:rPr lang="sl-SI" sz="2800" b="1" dirty="0" err="1" smtClean="0">
                <a:solidFill>
                  <a:srgbClr val="FFFFFF"/>
                </a:solidFill>
                <a:latin typeface="Arial Narrow" pitchFamily="34" charset="0"/>
              </a:rPr>
              <a:t>čna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 postopna metoda, kako se odločiti o tem, kaj je potrebno storiti, kako to najbolje izvesti, spremljanje napredovanja proti zastavljenim ciljem, oceniti , kako dobro je izvedeno in kako opredeliti območja za izboljšavo. </a:t>
            </a:r>
            <a:r>
              <a:rPr lang="en-US" sz="2800" b="1" dirty="0" smtClean="0">
                <a:solidFill>
                  <a:srgbClr val="FFFFFF"/>
                </a:solidFill>
                <a:latin typeface="Arial Narrow" pitchFamily="34" charset="0"/>
              </a:rPr>
              <a:t>evaluate </a:t>
            </a:r>
            <a:r>
              <a:rPr lang="en-US" sz="2800" b="1" dirty="0">
                <a:solidFill>
                  <a:srgbClr val="FFFFFF"/>
                </a:solidFill>
                <a:latin typeface="Arial Narrow" pitchFamily="34" charset="0"/>
              </a:rPr>
              <a:t>how well it is done and identify areas for improvement.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600"/>
              </a:lnSpc>
              <a:spcBef>
                <a:spcPts val="38"/>
              </a:spcBef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dirty="0"/>
          </a:p>
        </p:txBody>
      </p:sp>
      <p:sp>
        <p:nvSpPr>
          <p:cNvPr id="6160" name="object 18"/>
          <p:cNvSpPr txBox="1">
            <a:spLocks noChangeArrowheads="1"/>
          </p:cNvSpPr>
          <p:nvPr/>
        </p:nvSpPr>
        <p:spPr bwMode="auto">
          <a:xfrm>
            <a:off x="444500" y="7026275"/>
            <a:ext cx="46736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74B3B83E-497E-48D7-97BA-542A01C9D70E}" type="slidenum">
              <a:rPr lang="fr-FR" sz="1000">
                <a:solidFill>
                  <a:srgbClr val="ED1D24"/>
                </a:solidFill>
                <a:latin typeface="Arial Narrow" pitchFamily="34" charset="0"/>
              </a:rPr>
              <a:pPr marL="12700"/>
              <a:t>4</a:t>
            </a:fld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&gt;</a:t>
            </a:r>
            <a:r>
              <a:rPr lang="fr-FR" sz="1000">
                <a:solidFill>
                  <a:schemeClr val="bg1"/>
                </a:solidFill>
                <a:latin typeface="Arial Narrow" pitchFamily="34" charset="0"/>
              </a:rPr>
              <a:t> FIEC-EFBWW : Project on H&amp;S dissemination</a:t>
            </a:r>
          </a:p>
        </p:txBody>
      </p:sp>
      <p:sp>
        <p:nvSpPr>
          <p:cNvPr id="6161" name="object 16"/>
          <p:cNvSpPr txBox="1">
            <a:spLocks noChangeArrowheads="1"/>
          </p:cNvSpPr>
          <p:nvPr/>
        </p:nvSpPr>
        <p:spPr bwMode="auto">
          <a:xfrm>
            <a:off x="444500" y="1158875"/>
            <a:ext cx="6731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Sistemi vodenja VZD</a:t>
            </a:r>
            <a:r>
              <a:rPr lang="fr-FR" sz="4500" b="1" dirty="0" smtClean="0">
                <a:solidFill>
                  <a:srgbClr val="FFF200"/>
                </a:solidFill>
                <a:latin typeface="Arial Narrow" pitchFamily="34" charset="0"/>
              </a:rPr>
              <a:t> </a:t>
            </a:r>
            <a:r>
              <a:rPr lang="fr-FR" sz="4500" b="1" dirty="0">
                <a:solidFill>
                  <a:srgbClr val="FFF200"/>
                </a:solidFill>
                <a:latin typeface="Arial Narrow" pitchFamily="34" charset="0"/>
              </a:rPr>
              <a:t>: </a:t>
            </a:r>
          </a:p>
          <a:p>
            <a:pPr marL="12700"/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Cilji</a:t>
            </a:r>
            <a:endParaRPr lang="fr-FR" sz="4500" dirty="0">
              <a:latin typeface="Arial Narrow" pitchFamily="34" charset="0"/>
            </a:endParaRPr>
          </a:p>
        </p:txBody>
      </p:sp>
      <p:pic>
        <p:nvPicPr>
          <p:cNvPr id="6162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3" name="ZoneTexte 18"/>
          <p:cNvSpPr txBox="1">
            <a:spLocks noChangeArrowheads="1"/>
          </p:cNvSpPr>
          <p:nvPr/>
        </p:nvSpPr>
        <p:spPr bwMode="auto">
          <a:xfrm>
            <a:off x="2603500" y="6485492"/>
            <a:ext cx="6477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 b="1" i="1" dirty="0">
                <a:solidFill>
                  <a:srgbClr val="FFFF00"/>
                </a:solidFill>
              </a:rPr>
              <a:t>ILO OSH Management system : A tool for continual improvement (2011)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bject 2"/>
          <p:cNvSpPr>
            <a:spLocks noChangeArrowheads="1"/>
          </p:cNvSpPr>
          <p:nvPr/>
        </p:nvSpPr>
        <p:spPr bwMode="auto">
          <a:xfrm>
            <a:off x="6350" y="0"/>
            <a:ext cx="10685463" cy="7559675"/>
          </a:xfrm>
          <a:custGeom>
            <a:avLst/>
            <a:gdLst>
              <a:gd name="T0" fmla="*/ 0 w 10685780"/>
              <a:gd name="T1" fmla="*/ 0 h 7560309"/>
              <a:gd name="T2" fmla="*/ 10685780 w 10685780"/>
              <a:gd name="T3" fmla="*/ 7560309 h 7560309"/>
            </a:gdLst>
            <a:ahLst/>
            <a:cxnLst/>
            <a:rect l="T0" t="T1" r="T2" b="T3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71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0 h 1784985"/>
              <a:gd name="T2" fmla="*/ 1847850 w 1847850"/>
              <a:gd name="T3" fmla="*/ 1784985 h 1784985"/>
            </a:gdLst>
            <a:ahLst/>
            <a:cxnLst/>
            <a:rect l="T0" t="T1" r="T2" b="T3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72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0 h 1214755"/>
              <a:gd name="T2" fmla="*/ 1149350 w 1149350"/>
              <a:gd name="T3" fmla="*/ 1214755 h 1214755"/>
            </a:gdLst>
            <a:ahLst/>
            <a:cxnLst/>
            <a:rect l="T0" t="T1" r="T2" b="T3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73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74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75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76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77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78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79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3994 h 213994"/>
            </a:gdLst>
            <a:ahLst/>
            <a:cxnLst/>
            <a:rect l="0" t="T0" r="0" b="T1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80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81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0 w 114300"/>
              <a:gd name="T1" fmla="*/ 0 h 222250"/>
              <a:gd name="T2" fmla="*/ 114300 w 114300"/>
              <a:gd name="T3" fmla="*/ 222250 h 222250"/>
            </a:gdLst>
            <a:ahLst/>
            <a:cxnLst/>
            <a:rect l="T0" t="T1" r="T2" b="T3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82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7183" name="object 15"/>
          <p:cNvSpPr txBox="1">
            <a:spLocks noChangeArrowheads="1"/>
          </p:cNvSpPr>
          <p:nvPr/>
        </p:nvSpPr>
        <p:spPr bwMode="auto">
          <a:xfrm>
            <a:off x="1155700" y="3171825"/>
            <a:ext cx="8058150" cy="3206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>
                <a:solidFill>
                  <a:srgbClr val="FFFFFF"/>
                </a:solidFill>
                <a:latin typeface="Arial Narrow" pitchFamily="34" charset="0"/>
              </a:rPr>
              <a:t>s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e preventivni in varnostni ukrepi izvajajo na učinkovit in skladen način </a:t>
            </a:r>
            <a:endParaRPr lang="en-US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>
                <a:solidFill>
                  <a:srgbClr val="FFFFFF"/>
                </a:solidFill>
                <a:latin typeface="Arial Narrow" pitchFamily="34" charset="0"/>
              </a:rPr>
              <a:t>s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e uvedejo koristne strategije 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>
                <a:solidFill>
                  <a:srgbClr val="FFFFFF"/>
                </a:solidFill>
                <a:latin typeface="Arial Narrow" pitchFamily="34" charset="0"/>
              </a:rPr>
              <a:t>s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e prevzamejo obveznosti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se upoštevajo vsi delovni  (</a:t>
            </a:r>
            <a:r>
              <a:rPr lang="sl-SI" sz="2800" b="1" dirty="0" err="1" smtClean="0">
                <a:solidFill>
                  <a:srgbClr val="FFFFFF"/>
                </a:solidFill>
                <a:latin typeface="Arial Narrow" pitchFamily="34" charset="0"/>
              </a:rPr>
              <a:t>workplace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) elementi za oceno nesreč in tveganj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So v proces vključeni vodstvo in delavci na svoji ravni odgovornosti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lnSpc>
                <a:spcPts val="2600"/>
              </a:lnSpc>
              <a:spcBef>
                <a:spcPts val="38"/>
              </a:spcBef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dirty="0"/>
          </a:p>
        </p:txBody>
      </p:sp>
      <p:sp>
        <p:nvSpPr>
          <p:cNvPr id="7184" name="object 18"/>
          <p:cNvSpPr txBox="1">
            <a:spLocks noChangeArrowheads="1"/>
          </p:cNvSpPr>
          <p:nvPr/>
        </p:nvSpPr>
        <p:spPr bwMode="auto">
          <a:xfrm>
            <a:off x="444500" y="7026275"/>
            <a:ext cx="46736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44806E33-92DC-4D46-A7A6-0B35205AD33C}" type="slidenum">
              <a:rPr lang="fr-FR" sz="1000">
                <a:solidFill>
                  <a:srgbClr val="ED1D24"/>
                </a:solidFill>
                <a:latin typeface="Arial Narrow" pitchFamily="34" charset="0"/>
              </a:rPr>
              <a:pPr marL="12700"/>
              <a:t>5</a:t>
            </a:fld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&gt;</a:t>
            </a:r>
            <a:r>
              <a:rPr lang="fr-FR" sz="1000">
                <a:solidFill>
                  <a:schemeClr val="bg1"/>
                </a:solidFill>
                <a:latin typeface="Arial Narrow" pitchFamily="34" charset="0"/>
              </a:rPr>
              <a:t> FIEC-EFBWW : Project on H&amp;S dissemination</a:t>
            </a:r>
          </a:p>
        </p:txBody>
      </p:sp>
      <p:sp>
        <p:nvSpPr>
          <p:cNvPr id="7185" name="object 16"/>
          <p:cNvSpPr txBox="1">
            <a:spLocks noChangeArrowheads="1"/>
          </p:cNvSpPr>
          <p:nvPr/>
        </p:nvSpPr>
        <p:spPr bwMode="auto">
          <a:xfrm>
            <a:off x="444500" y="1158875"/>
            <a:ext cx="6731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Sistem vodenja VZD</a:t>
            </a:r>
            <a:r>
              <a:rPr lang="fr-FR" sz="4500" b="1" dirty="0" smtClean="0">
                <a:solidFill>
                  <a:srgbClr val="FFF200"/>
                </a:solidFill>
                <a:latin typeface="Arial Narrow" pitchFamily="34" charset="0"/>
              </a:rPr>
              <a:t> </a:t>
            </a:r>
            <a:r>
              <a:rPr lang="fr-FR" sz="4500" b="1" dirty="0">
                <a:solidFill>
                  <a:srgbClr val="FFF200"/>
                </a:solidFill>
                <a:latin typeface="Arial Narrow" pitchFamily="34" charset="0"/>
              </a:rPr>
              <a:t>: </a:t>
            </a:r>
          </a:p>
          <a:p>
            <a:pPr marL="12700"/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Zagotoviti, da </a:t>
            </a:r>
            <a:endParaRPr lang="fr-FR" sz="4500" dirty="0">
              <a:latin typeface="Arial Narrow" pitchFamily="34" charset="0"/>
            </a:endParaRPr>
          </a:p>
        </p:txBody>
      </p:sp>
      <p:pic>
        <p:nvPicPr>
          <p:cNvPr id="7186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bject 2"/>
          <p:cNvSpPr>
            <a:spLocks noChangeArrowheads="1"/>
          </p:cNvSpPr>
          <p:nvPr/>
        </p:nvSpPr>
        <p:spPr bwMode="auto">
          <a:xfrm>
            <a:off x="6350" y="0"/>
            <a:ext cx="10685463" cy="7559675"/>
          </a:xfrm>
          <a:custGeom>
            <a:avLst/>
            <a:gdLst>
              <a:gd name="T0" fmla="*/ 0 w 10685780"/>
              <a:gd name="T1" fmla="*/ 0 h 7560309"/>
              <a:gd name="T2" fmla="*/ 10685780 w 10685780"/>
              <a:gd name="T3" fmla="*/ 7560309 h 7560309"/>
            </a:gdLst>
            <a:ahLst/>
            <a:cxnLst/>
            <a:rect l="T0" t="T1" r="T2" b="T3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195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0 h 1784985"/>
              <a:gd name="T2" fmla="*/ 1847850 w 1847850"/>
              <a:gd name="T3" fmla="*/ 1784985 h 1784985"/>
            </a:gdLst>
            <a:ahLst/>
            <a:cxnLst/>
            <a:rect l="T0" t="T1" r="T2" b="T3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196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0 h 1214755"/>
              <a:gd name="T2" fmla="*/ 1149350 w 1149350"/>
              <a:gd name="T3" fmla="*/ 1214755 h 1214755"/>
            </a:gdLst>
            <a:ahLst/>
            <a:cxnLst/>
            <a:rect l="T0" t="T1" r="T2" b="T3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197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198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199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200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201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202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203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3994 h 213994"/>
            </a:gdLst>
            <a:ahLst/>
            <a:cxnLst/>
            <a:rect l="0" t="T0" r="0" b="T1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204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205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0 w 114300"/>
              <a:gd name="T1" fmla="*/ 0 h 222250"/>
              <a:gd name="T2" fmla="*/ 114300 w 114300"/>
              <a:gd name="T3" fmla="*/ 222250 h 222250"/>
            </a:gdLst>
            <a:ahLst/>
            <a:cxnLst/>
            <a:rect l="T0" t="T1" r="T2" b="T3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206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8207" name="object 15"/>
          <p:cNvSpPr txBox="1">
            <a:spLocks noChangeArrowheads="1"/>
          </p:cNvSpPr>
          <p:nvPr/>
        </p:nvSpPr>
        <p:spPr bwMode="auto">
          <a:xfrm>
            <a:off x="1143000" y="3128963"/>
            <a:ext cx="9232900" cy="3303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Smernica za podjetja, posebej za mala in srednja podjetja</a:t>
            </a:r>
            <a:endParaRPr lang="fr-FR" sz="2800" dirty="0"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dirty="0"/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Spodbuditi dialog/vključitev različnih akterjev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Stru</a:t>
            </a:r>
            <a:r>
              <a:rPr lang="sl-SI" sz="2800" b="1" dirty="0" err="1" smtClean="0">
                <a:solidFill>
                  <a:srgbClr val="FFFFFF"/>
                </a:solidFill>
                <a:latin typeface="Arial Narrow" pitchFamily="34" charset="0"/>
              </a:rPr>
              <a:t>kturna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 in stalna  preventivna strategija VZD-ja 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err="1" smtClean="0">
                <a:solidFill>
                  <a:srgbClr val="FFFFFF"/>
                </a:solidFill>
                <a:latin typeface="Arial Narrow" pitchFamily="34" charset="0"/>
              </a:rPr>
              <a:t>Konkurenča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 prednost 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8208" name="object 18"/>
          <p:cNvSpPr txBox="1">
            <a:spLocks noChangeArrowheads="1"/>
          </p:cNvSpPr>
          <p:nvPr/>
        </p:nvSpPr>
        <p:spPr bwMode="auto">
          <a:xfrm>
            <a:off x="444500" y="6981825"/>
            <a:ext cx="44450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F7747A7D-A78A-40FF-9002-EB967FC3DAD3}" type="slidenum">
              <a:rPr lang="fr-FR" sz="1000">
                <a:solidFill>
                  <a:srgbClr val="ED1D24"/>
                </a:solidFill>
                <a:latin typeface="Arial Narrow" pitchFamily="34" charset="0"/>
              </a:rPr>
              <a:pPr marL="12700"/>
              <a:t>6</a:t>
            </a:fld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&gt; </a:t>
            </a:r>
            <a:r>
              <a:rPr lang="fr-FR" sz="1000">
                <a:solidFill>
                  <a:schemeClr val="bg1"/>
                </a:solidFill>
                <a:latin typeface="Arial Narrow" pitchFamily="34" charset="0"/>
              </a:rPr>
              <a:t>FIEC-EFBWW : Project on H&amp;S dissemination</a:t>
            </a:r>
          </a:p>
        </p:txBody>
      </p:sp>
      <p:sp>
        <p:nvSpPr>
          <p:cNvPr id="8209" name="object 16"/>
          <p:cNvSpPr txBox="1">
            <a:spLocks noChangeArrowheads="1"/>
          </p:cNvSpPr>
          <p:nvPr/>
        </p:nvSpPr>
        <p:spPr bwMode="auto">
          <a:xfrm>
            <a:off x="444500" y="1158875"/>
            <a:ext cx="7264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4500" b="1" dirty="0">
                <a:solidFill>
                  <a:srgbClr val="FFF200"/>
                </a:solidFill>
                <a:latin typeface="Arial Narrow" pitchFamily="34" charset="0"/>
              </a:rPr>
              <a:t>FIEC-EFBWW </a:t>
            </a:r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Priročnik za VZD</a:t>
            </a:r>
            <a:r>
              <a:rPr lang="fr-FR" sz="4500" b="1" dirty="0" smtClean="0">
                <a:solidFill>
                  <a:srgbClr val="FFF200"/>
                </a:solidFill>
                <a:latin typeface="Arial Narrow" pitchFamily="34" charset="0"/>
              </a:rPr>
              <a:t> </a:t>
            </a:r>
            <a:r>
              <a:rPr lang="fr-FR" sz="4500" b="1" dirty="0">
                <a:solidFill>
                  <a:srgbClr val="FFF200"/>
                </a:solidFill>
                <a:latin typeface="Arial Narrow" pitchFamily="34" charset="0"/>
              </a:rPr>
              <a:t>: </a:t>
            </a:r>
          </a:p>
          <a:p>
            <a:pPr marL="12700"/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Cilji</a:t>
            </a:r>
            <a:endParaRPr lang="fr-FR" sz="4500" dirty="0">
              <a:latin typeface="Arial Narrow" pitchFamily="34" charset="0"/>
            </a:endParaRPr>
          </a:p>
        </p:txBody>
      </p:sp>
      <p:pic>
        <p:nvPicPr>
          <p:cNvPr id="8210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bject 2"/>
          <p:cNvSpPr>
            <a:spLocks noChangeArrowheads="1"/>
          </p:cNvSpPr>
          <p:nvPr/>
        </p:nvSpPr>
        <p:spPr bwMode="auto">
          <a:xfrm>
            <a:off x="6350" y="0"/>
            <a:ext cx="10685463" cy="7559675"/>
          </a:xfrm>
          <a:custGeom>
            <a:avLst/>
            <a:gdLst>
              <a:gd name="T0" fmla="*/ 0 w 10685780"/>
              <a:gd name="T1" fmla="*/ 0 h 7560309"/>
              <a:gd name="T2" fmla="*/ 10685780 w 10685780"/>
              <a:gd name="T3" fmla="*/ 7560309 h 7560309"/>
            </a:gdLst>
            <a:ahLst/>
            <a:cxnLst/>
            <a:rect l="T0" t="T1" r="T2" b="T3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19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0 h 1784985"/>
              <a:gd name="T2" fmla="*/ 1847850 w 1847850"/>
              <a:gd name="T3" fmla="*/ 1784985 h 1784985"/>
            </a:gdLst>
            <a:ahLst/>
            <a:cxnLst/>
            <a:rect l="T0" t="T1" r="T2" b="T3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20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0 h 1214755"/>
              <a:gd name="T2" fmla="*/ 1149350 w 1149350"/>
              <a:gd name="T3" fmla="*/ 1214755 h 1214755"/>
            </a:gdLst>
            <a:ahLst/>
            <a:cxnLst/>
            <a:rect l="T0" t="T1" r="T2" b="T3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21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22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23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24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25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26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27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3994 h 213994"/>
            </a:gdLst>
            <a:ahLst/>
            <a:cxnLst/>
            <a:rect l="0" t="T0" r="0" b="T1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28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29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0 w 114300"/>
              <a:gd name="T1" fmla="*/ 0 h 222250"/>
              <a:gd name="T2" fmla="*/ 114300 w 114300"/>
              <a:gd name="T3" fmla="*/ 222250 h 222250"/>
            </a:gdLst>
            <a:ahLst/>
            <a:cxnLst/>
            <a:rect l="T0" t="T1" r="T2" b="T3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30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9231" name="object 15"/>
          <p:cNvSpPr txBox="1">
            <a:spLocks noChangeArrowheads="1"/>
          </p:cNvSpPr>
          <p:nvPr/>
        </p:nvSpPr>
        <p:spPr bwMode="auto">
          <a:xfrm>
            <a:off x="1143000" y="3128963"/>
            <a:ext cx="9232900" cy="4165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Velikost podjetja ne sme biti ovira</a:t>
            </a:r>
            <a:endParaRPr lang="fr-FR" sz="2800" dirty="0">
              <a:latin typeface="Arial Narrow" pitchFamily="34" charset="0"/>
            </a:endParaRP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dirty="0"/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Ne nadomesti obstoječe EU ali nacionalne zakonodaje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Skladno s smernicami MOD VZD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fr-FR" sz="2800" b="1" dirty="0">
                <a:solidFill>
                  <a:srgbClr val="FFFFFF"/>
                </a:solidFill>
                <a:latin typeface="Arial Narrow" pitchFamily="34" charset="0"/>
              </a:rPr>
              <a:t>2001 </a:t>
            </a: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Spodbuja kulturo VZD-ja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sl-SI" sz="2800" b="1" dirty="0" err="1" smtClean="0">
                <a:solidFill>
                  <a:srgbClr val="FFFFFF"/>
                </a:solidFill>
                <a:latin typeface="Arial Narrow" pitchFamily="34" charset="0"/>
              </a:rPr>
              <a:t>Certifikacija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 ali nadzor nista predvidena)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9232" name="object 18"/>
          <p:cNvSpPr txBox="1">
            <a:spLocks noChangeArrowheads="1"/>
          </p:cNvSpPr>
          <p:nvPr/>
        </p:nvSpPr>
        <p:spPr bwMode="auto">
          <a:xfrm>
            <a:off x="444500" y="6981825"/>
            <a:ext cx="44450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05B8C4D7-9625-4938-8087-3D11376DB996}" type="slidenum">
              <a:rPr lang="fr-FR" sz="1000">
                <a:solidFill>
                  <a:srgbClr val="ED1D24"/>
                </a:solidFill>
                <a:latin typeface="Arial Narrow" pitchFamily="34" charset="0"/>
              </a:rPr>
              <a:pPr marL="12700"/>
              <a:t>7</a:t>
            </a:fld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&gt; </a:t>
            </a:r>
            <a:r>
              <a:rPr lang="fr-FR" sz="1000">
                <a:solidFill>
                  <a:schemeClr val="bg1"/>
                </a:solidFill>
                <a:latin typeface="Arial Narrow" pitchFamily="34" charset="0"/>
              </a:rPr>
              <a:t>FIEC-EFBWW : Project on H&amp;S dissemination</a:t>
            </a:r>
          </a:p>
        </p:txBody>
      </p:sp>
      <p:sp>
        <p:nvSpPr>
          <p:cNvPr id="9233" name="object 16"/>
          <p:cNvSpPr txBox="1">
            <a:spLocks noChangeArrowheads="1"/>
          </p:cNvSpPr>
          <p:nvPr/>
        </p:nvSpPr>
        <p:spPr bwMode="auto">
          <a:xfrm>
            <a:off x="444500" y="1158875"/>
            <a:ext cx="7264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4500" b="1" dirty="0">
                <a:solidFill>
                  <a:srgbClr val="FFF200"/>
                </a:solidFill>
                <a:latin typeface="Arial Narrow" pitchFamily="34" charset="0"/>
              </a:rPr>
              <a:t>FIEC-EFBWW </a:t>
            </a:r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Priročnik za VZD</a:t>
            </a:r>
            <a:r>
              <a:rPr lang="fr-FR" sz="4500" b="1" dirty="0" smtClean="0">
                <a:solidFill>
                  <a:srgbClr val="FFF200"/>
                </a:solidFill>
                <a:latin typeface="Arial Narrow" pitchFamily="34" charset="0"/>
              </a:rPr>
              <a:t> </a:t>
            </a:r>
            <a:r>
              <a:rPr lang="fr-FR" sz="4500" b="1" dirty="0">
                <a:solidFill>
                  <a:srgbClr val="FFF200"/>
                </a:solidFill>
                <a:latin typeface="Arial Narrow" pitchFamily="34" charset="0"/>
              </a:rPr>
              <a:t>: </a:t>
            </a:r>
          </a:p>
          <a:p>
            <a:pPr marL="12700"/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Cilji</a:t>
            </a:r>
            <a:endParaRPr lang="fr-FR" sz="4500" dirty="0">
              <a:latin typeface="Arial Narrow" pitchFamily="34" charset="0"/>
            </a:endParaRPr>
          </a:p>
        </p:txBody>
      </p:sp>
      <p:pic>
        <p:nvPicPr>
          <p:cNvPr id="9234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bject 2"/>
          <p:cNvSpPr>
            <a:spLocks noChangeArrowheads="1"/>
          </p:cNvSpPr>
          <p:nvPr/>
        </p:nvSpPr>
        <p:spPr bwMode="auto">
          <a:xfrm>
            <a:off x="6350" y="0"/>
            <a:ext cx="10685463" cy="7559675"/>
          </a:xfrm>
          <a:custGeom>
            <a:avLst/>
            <a:gdLst>
              <a:gd name="T0" fmla="*/ 0 w 10685780"/>
              <a:gd name="T1" fmla="*/ 0 h 7560309"/>
              <a:gd name="T2" fmla="*/ 10685780 w 10685780"/>
              <a:gd name="T3" fmla="*/ 7560309 h 7560309"/>
            </a:gdLst>
            <a:ahLst/>
            <a:cxnLst/>
            <a:rect l="T0" t="T1" r="T2" b="T3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0243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0 h 1784985"/>
              <a:gd name="T2" fmla="*/ 1847850 w 1847850"/>
              <a:gd name="T3" fmla="*/ 1784985 h 1784985"/>
            </a:gdLst>
            <a:ahLst/>
            <a:cxnLst/>
            <a:rect l="T0" t="T1" r="T2" b="T3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0244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0 h 1214755"/>
              <a:gd name="T2" fmla="*/ 1149350 w 1149350"/>
              <a:gd name="T3" fmla="*/ 1214755 h 1214755"/>
            </a:gdLst>
            <a:ahLst/>
            <a:cxnLst/>
            <a:rect l="T0" t="T1" r="T2" b="T3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0245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0246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0247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0248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0249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0250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0251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3994 h 213994"/>
            </a:gdLst>
            <a:ahLst/>
            <a:cxnLst/>
            <a:rect l="0" t="T0" r="0" b="T1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0252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0253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0 w 114300"/>
              <a:gd name="T1" fmla="*/ 0 h 222250"/>
              <a:gd name="T2" fmla="*/ 114300 w 114300"/>
              <a:gd name="T3" fmla="*/ 222250 h 222250"/>
            </a:gdLst>
            <a:ahLst/>
            <a:cxnLst/>
            <a:rect l="T0" t="T1" r="T2" b="T3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0254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0255" name="object 15"/>
          <p:cNvSpPr txBox="1">
            <a:spLocks noChangeArrowheads="1"/>
          </p:cNvSpPr>
          <p:nvPr/>
        </p:nvSpPr>
        <p:spPr bwMode="auto">
          <a:xfrm>
            <a:off x="1143000" y="3128963"/>
            <a:ext cx="9232900" cy="294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Manj nesreč</a:t>
            </a:r>
            <a:endParaRPr lang="fr-FR" sz="2800" dirty="0"/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Omejitev bolniških dopustov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Izboljšano delovno okolje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Pridobitev najboljše delovne sile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Izboljšana podoba 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Omogočiti stik s pristojnimi službami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10256" name="object 18"/>
          <p:cNvSpPr txBox="1">
            <a:spLocks noChangeArrowheads="1"/>
          </p:cNvSpPr>
          <p:nvPr/>
        </p:nvSpPr>
        <p:spPr bwMode="auto">
          <a:xfrm>
            <a:off x="444500" y="6981825"/>
            <a:ext cx="44450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7E141031-7525-4BFF-9170-95B660E4F992}" type="slidenum">
              <a:rPr lang="fr-FR" sz="1000">
                <a:solidFill>
                  <a:srgbClr val="ED1D24"/>
                </a:solidFill>
                <a:latin typeface="Arial Narrow" pitchFamily="34" charset="0"/>
              </a:rPr>
              <a:pPr marL="12700"/>
              <a:t>8</a:t>
            </a:fld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&gt; </a:t>
            </a:r>
            <a:r>
              <a:rPr lang="fr-FR" sz="1000">
                <a:solidFill>
                  <a:schemeClr val="bg1"/>
                </a:solidFill>
                <a:latin typeface="Arial Narrow" pitchFamily="34" charset="0"/>
              </a:rPr>
              <a:t>FIEC-EFBWW : Project on H&amp;S dissemination</a:t>
            </a:r>
          </a:p>
        </p:txBody>
      </p:sp>
      <p:sp>
        <p:nvSpPr>
          <p:cNvPr id="10257" name="object 16"/>
          <p:cNvSpPr txBox="1">
            <a:spLocks noChangeArrowheads="1"/>
          </p:cNvSpPr>
          <p:nvPr/>
        </p:nvSpPr>
        <p:spPr bwMode="auto">
          <a:xfrm>
            <a:off x="444500" y="1158875"/>
            <a:ext cx="7264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4500" b="1" dirty="0">
                <a:solidFill>
                  <a:srgbClr val="FFF200"/>
                </a:solidFill>
                <a:latin typeface="Arial Narrow" pitchFamily="34" charset="0"/>
              </a:rPr>
              <a:t>FIEC-EFBWW </a:t>
            </a:r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Priročnik za VZD</a:t>
            </a:r>
            <a:r>
              <a:rPr lang="fr-FR" sz="4500" b="1" dirty="0" smtClean="0">
                <a:solidFill>
                  <a:srgbClr val="FFF200"/>
                </a:solidFill>
                <a:latin typeface="Arial Narrow" pitchFamily="34" charset="0"/>
              </a:rPr>
              <a:t>: </a:t>
            </a:r>
            <a:endParaRPr lang="fr-FR" sz="4500" b="1" dirty="0">
              <a:solidFill>
                <a:srgbClr val="FFF200"/>
              </a:solidFill>
              <a:latin typeface="Arial Narrow" pitchFamily="34" charset="0"/>
            </a:endParaRPr>
          </a:p>
          <a:p>
            <a:pPr marL="12700"/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Kateri so razlogi za podjetja</a:t>
            </a:r>
            <a:r>
              <a:rPr lang="fr-FR" sz="4500" b="1" dirty="0" smtClean="0">
                <a:solidFill>
                  <a:srgbClr val="FFF200"/>
                </a:solidFill>
                <a:latin typeface="Arial Narrow" pitchFamily="34" charset="0"/>
              </a:rPr>
              <a:t> </a:t>
            </a:r>
            <a:r>
              <a:rPr lang="fr-FR" sz="4500" b="1" dirty="0">
                <a:solidFill>
                  <a:srgbClr val="FFF200"/>
                </a:solidFill>
                <a:latin typeface="Arial Narrow" pitchFamily="34" charset="0"/>
              </a:rPr>
              <a:t>?</a:t>
            </a:r>
            <a:endParaRPr lang="fr-FR" sz="4500" dirty="0">
              <a:latin typeface="Arial Narrow" pitchFamily="34" charset="0"/>
            </a:endParaRPr>
          </a:p>
        </p:txBody>
      </p:sp>
      <p:pic>
        <p:nvPicPr>
          <p:cNvPr id="10258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bject 2"/>
          <p:cNvSpPr>
            <a:spLocks noChangeArrowheads="1"/>
          </p:cNvSpPr>
          <p:nvPr/>
        </p:nvSpPr>
        <p:spPr bwMode="auto">
          <a:xfrm>
            <a:off x="6350" y="0"/>
            <a:ext cx="10685463" cy="7559675"/>
          </a:xfrm>
          <a:custGeom>
            <a:avLst/>
            <a:gdLst>
              <a:gd name="T0" fmla="*/ 0 w 10685780"/>
              <a:gd name="T1" fmla="*/ 0 h 7560309"/>
              <a:gd name="T2" fmla="*/ 10685780 w 10685780"/>
              <a:gd name="T3" fmla="*/ 7560309 h 7560309"/>
            </a:gdLst>
            <a:ahLst/>
            <a:cxnLst/>
            <a:rect l="T0" t="T1" r="T2" b="T3"/>
            <a:pathLst>
              <a:path w="10685780" h="7560309">
                <a:moveTo>
                  <a:pt x="0" y="7559992"/>
                </a:moveTo>
                <a:lnTo>
                  <a:pt x="10685640" y="7559992"/>
                </a:lnTo>
                <a:lnTo>
                  <a:pt x="1068564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034EA2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1267" name="object 3"/>
          <p:cNvSpPr>
            <a:spLocks noChangeArrowheads="1"/>
          </p:cNvSpPr>
          <p:nvPr/>
        </p:nvSpPr>
        <p:spPr bwMode="auto">
          <a:xfrm>
            <a:off x="8843963" y="0"/>
            <a:ext cx="1847850" cy="1784350"/>
          </a:xfrm>
          <a:custGeom>
            <a:avLst/>
            <a:gdLst>
              <a:gd name="T0" fmla="*/ 0 w 1847850"/>
              <a:gd name="T1" fmla="*/ 0 h 1784985"/>
              <a:gd name="T2" fmla="*/ 1847850 w 1847850"/>
              <a:gd name="T3" fmla="*/ 1784985 h 1784985"/>
            </a:gdLst>
            <a:ahLst/>
            <a:cxnLst/>
            <a:rect l="T0" t="T1" r="T2" b="T3"/>
            <a:pathLst>
              <a:path w="1847850" h="1784985">
                <a:moveTo>
                  <a:pt x="0" y="1784616"/>
                </a:moveTo>
                <a:lnTo>
                  <a:pt x="1847646" y="1784616"/>
                </a:lnTo>
                <a:lnTo>
                  <a:pt x="1847646" y="0"/>
                </a:lnTo>
                <a:lnTo>
                  <a:pt x="0" y="0"/>
                </a:lnTo>
                <a:lnTo>
                  <a:pt x="0" y="178461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1268" name="object 4"/>
          <p:cNvSpPr>
            <a:spLocks noChangeArrowheads="1"/>
          </p:cNvSpPr>
          <p:nvPr/>
        </p:nvSpPr>
        <p:spPr bwMode="auto">
          <a:xfrm>
            <a:off x="9542463" y="1236663"/>
            <a:ext cx="1149350" cy="1214437"/>
          </a:xfrm>
          <a:custGeom>
            <a:avLst/>
            <a:gdLst>
              <a:gd name="T0" fmla="*/ 0 w 1149350"/>
              <a:gd name="T1" fmla="*/ 0 h 1214755"/>
              <a:gd name="T2" fmla="*/ 1149350 w 1149350"/>
              <a:gd name="T3" fmla="*/ 1214755 h 1214755"/>
            </a:gdLst>
            <a:ahLst/>
            <a:cxnLst/>
            <a:rect l="T0" t="T1" r="T2" b="T3"/>
            <a:pathLst>
              <a:path w="1149350" h="1214755">
                <a:moveTo>
                  <a:pt x="0" y="1214335"/>
                </a:moveTo>
                <a:lnTo>
                  <a:pt x="1149248" y="1214335"/>
                </a:lnTo>
                <a:lnTo>
                  <a:pt x="1149248" y="0"/>
                </a:lnTo>
                <a:lnTo>
                  <a:pt x="0" y="0"/>
                </a:lnTo>
                <a:lnTo>
                  <a:pt x="0" y="121433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1269" name="object 5"/>
          <p:cNvSpPr>
            <a:spLocks noChangeArrowheads="1"/>
          </p:cNvSpPr>
          <p:nvPr/>
        </p:nvSpPr>
        <p:spPr bwMode="auto">
          <a:xfrm>
            <a:off x="9412288" y="666750"/>
            <a:ext cx="201612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1270" name="object 6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1271" name="object 7"/>
          <p:cNvSpPr>
            <a:spLocks noChangeArrowheads="1"/>
          </p:cNvSpPr>
          <p:nvPr/>
        </p:nvSpPr>
        <p:spPr bwMode="auto">
          <a:xfrm>
            <a:off x="9613900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1272" name="object 8"/>
          <p:cNvSpPr>
            <a:spLocks noChangeArrowheads="1"/>
          </p:cNvSpPr>
          <p:nvPr/>
        </p:nvSpPr>
        <p:spPr bwMode="auto">
          <a:xfrm>
            <a:off x="9798050" y="666750"/>
            <a:ext cx="201613" cy="600075"/>
          </a:xfrm>
          <a:custGeom>
            <a:avLst/>
            <a:gdLst>
              <a:gd name="T0" fmla="*/ 0 w 201295"/>
              <a:gd name="T1" fmla="*/ 0 h 599440"/>
              <a:gd name="T2" fmla="*/ 201295 w 201295"/>
              <a:gd name="T3" fmla="*/ 599440 h 599440"/>
            </a:gdLst>
            <a:ahLst/>
            <a:cxnLst/>
            <a:rect l="T0" t="T1" r="T2" b="T3"/>
            <a:pathLst>
              <a:path w="201295" h="599440">
                <a:moveTo>
                  <a:pt x="0" y="598893"/>
                </a:moveTo>
                <a:lnTo>
                  <a:pt x="201307" y="598893"/>
                </a:lnTo>
                <a:lnTo>
                  <a:pt x="201307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1273" name="object 9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598893"/>
                </a:moveTo>
                <a:lnTo>
                  <a:pt x="184238" y="598893"/>
                </a:lnTo>
                <a:lnTo>
                  <a:pt x="184238" y="0"/>
                </a:lnTo>
                <a:lnTo>
                  <a:pt x="0" y="0"/>
                </a:lnTo>
                <a:lnTo>
                  <a:pt x="0" y="5988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1274" name="object 10"/>
          <p:cNvSpPr>
            <a:spLocks noChangeArrowheads="1"/>
          </p:cNvSpPr>
          <p:nvPr/>
        </p:nvSpPr>
        <p:spPr bwMode="auto">
          <a:xfrm>
            <a:off x="9999663" y="477838"/>
            <a:ext cx="184150" cy="600075"/>
          </a:xfrm>
          <a:custGeom>
            <a:avLst/>
            <a:gdLst>
              <a:gd name="T0" fmla="*/ 0 w 184784"/>
              <a:gd name="T1" fmla="*/ 0 h 599440"/>
              <a:gd name="T2" fmla="*/ 184784 w 184784"/>
              <a:gd name="T3" fmla="*/ 599440 h 599440"/>
            </a:gdLst>
            <a:ahLst/>
            <a:cxnLst/>
            <a:rect l="T0" t="T1" r="T2" b="T3"/>
            <a:pathLst>
              <a:path w="184784" h="599440">
                <a:moveTo>
                  <a:pt x="0" y="0"/>
                </a:moveTo>
                <a:lnTo>
                  <a:pt x="184238" y="0"/>
                </a:lnTo>
                <a:lnTo>
                  <a:pt x="184238" y="598893"/>
                </a:lnTo>
                <a:lnTo>
                  <a:pt x="0" y="598893"/>
                </a:lnTo>
                <a:lnTo>
                  <a:pt x="0" y="0"/>
                </a:lnTo>
                <a:close/>
              </a:path>
            </a:pathLst>
          </a:custGeom>
          <a:noFill/>
          <a:ln w="1183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1275" name="object 11"/>
          <p:cNvSpPr>
            <a:spLocks noChangeArrowheads="1"/>
          </p:cNvSpPr>
          <p:nvPr/>
        </p:nvSpPr>
        <p:spPr bwMode="auto">
          <a:xfrm>
            <a:off x="9705975" y="763588"/>
            <a:ext cx="0" cy="214312"/>
          </a:xfrm>
          <a:custGeom>
            <a:avLst/>
            <a:gdLst>
              <a:gd name="T0" fmla="*/ 0 h 213994"/>
              <a:gd name="T1" fmla="*/ 213994 h 213994"/>
            </a:gdLst>
            <a:ahLst/>
            <a:cxnLst/>
            <a:rect l="0" t="T0" r="0" b="T1"/>
            <a:pathLst>
              <a:path h="213994">
                <a:moveTo>
                  <a:pt x="0" y="0"/>
                </a:moveTo>
                <a:lnTo>
                  <a:pt x="0" y="213728"/>
                </a:lnTo>
              </a:path>
            </a:pathLst>
          </a:custGeom>
          <a:noFill/>
          <a:ln w="30886">
            <a:solidFill>
              <a:srgbClr val="EF3E2C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1276" name="object 12"/>
          <p:cNvSpPr>
            <a:spLocks noChangeArrowheads="1"/>
          </p:cNvSpPr>
          <p:nvPr/>
        </p:nvSpPr>
        <p:spPr bwMode="auto">
          <a:xfrm>
            <a:off x="9859963" y="763588"/>
            <a:ext cx="77787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25" y="0"/>
                </a:moveTo>
                <a:lnTo>
                  <a:pt x="0" y="0"/>
                </a:lnTo>
                <a:lnTo>
                  <a:pt x="0" y="213728"/>
                </a:lnTo>
                <a:lnTo>
                  <a:pt x="77825" y="213728"/>
                </a:lnTo>
                <a:lnTo>
                  <a:pt x="77825" y="188468"/>
                </a:lnTo>
                <a:lnTo>
                  <a:pt x="29616" y="188468"/>
                </a:lnTo>
                <a:lnTo>
                  <a:pt x="29616" y="112941"/>
                </a:lnTo>
                <a:lnTo>
                  <a:pt x="77825" y="112941"/>
                </a:lnTo>
                <a:lnTo>
                  <a:pt x="77825" y="87693"/>
                </a:lnTo>
                <a:lnTo>
                  <a:pt x="29616" y="87693"/>
                </a:lnTo>
                <a:lnTo>
                  <a:pt x="29616" y="25260"/>
                </a:lnTo>
                <a:lnTo>
                  <a:pt x="77825" y="25260"/>
                </a:lnTo>
                <a:lnTo>
                  <a:pt x="77825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1277" name="object 13"/>
          <p:cNvSpPr>
            <a:spLocks noChangeArrowheads="1"/>
          </p:cNvSpPr>
          <p:nvPr/>
        </p:nvSpPr>
        <p:spPr bwMode="auto">
          <a:xfrm>
            <a:off x="10034588" y="758825"/>
            <a:ext cx="114300" cy="222250"/>
          </a:xfrm>
          <a:custGeom>
            <a:avLst/>
            <a:gdLst>
              <a:gd name="T0" fmla="*/ 0 w 114300"/>
              <a:gd name="T1" fmla="*/ 0 h 222250"/>
              <a:gd name="T2" fmla="*/ 114300 w 114300"/>
              <a:gd name="T3" fmla="*/ 222250 h 222250"/>
            </a:gdLst>
            <a:ahLst/>
            <a:cxnLst/>
            <a:rect l="T0" t="T1" r="T2" b="T3"/>
            <a:pathLst>
              <a:path w="114300" h="222250">
                <a:moveTo>
                  <a:pt x="57012" y="0"/>
                </a:moveTo>
                <a:lnTo>
                  <a:pt x="21993" y="17312"/>
                </a:lnTo>
                <a:lnTo>
                  <a:pt x="5233" y="55296"/>
                </a:lnTo>
                <a:lnTo>
                  <a:pt x="200" y="100407"/>
                </a:lnTo>
                <a:lnTo>
                  <a:pt x="0" y="114687"/>
                </a:lnTo>
                <a:lnTo>
                  <a:pt x="804" y="136685"/>
                </a:lnTo>
                <a:lnTo>
                  <a:pt x="10284" y="186313"/>
                </a:lnTo>
                <a:lnTo>
                  <a:pt x="40581" y="218527"/>
                </a:lnTo>
                <a:lnTo>
                  <a:pt x="63860" y="222125"/>
                </a:lnTo>
                <a:lnTo>
                  <a:pt x="78204" y="219082"/>
                </a:lnTo>
                <a:lnTo>
                  <a:pt x="89891" y="212758"/>
                </a:lnTo>
                <a:lnTo>
                  <a:pt x="99124" y="203633"/>
                </a:lnTo>
                <a:lnTo>
                  <a:pt x="104154" y="195382"/>
                </a:lnTo>
                <a:lnTo>
                  <a:pt x="56140" y="195382"/>
                </a:lnTo>
                <a:lnTo>
                  <a:pt x="49219" y="192480"/>
                </a:lnTo>
                <a:lnTo>
                  <a:pt x="33693" y="151068"/>
                </a:lnTo>
                <a:lnTo>
                  <a:pt x="31335" y="92986"/>
                </a:lnTo>
                <a:lnTo>
                  <a:pt x="32560" y="75679"/>
                </a:lnTo>
                <a:lnTo>
                  <a:pt x="44112" y="35899"/>
                </a:lnTo>
                <a:lnTo>
                  <a:pt x="60638" y="26629"/>
                </a:lnTo>
                <a:lnTo>
                  <a:pt x="102966" y="26629"/>
                </a:lnTo>
                <a:lnTo>
                  <a:pt x="101288" y="23168"/>
                </a:lnTo>
                <a:lnTo>
                  <a:pt x="93030" y="12919"/>
                </a:lnTo>
                <a:lnTo>
                  <a:pt x="82925" y="5676"/>
                </a:lnTo>
                <a:lnTo>
                  <a:pt x="70933" y="1387"/>
                </a:lnTo>
                <a:lnTo>
                  <a:pt x="57012" y="0"/>
                </a:lnTo>
                <a:close/>
              </a:path>
              <a:path w="114300" h="222250">
                <a:moveTo>
                  <a:pt x="85570" y="154507"/>
                </a:moveTo>
                <a:lnTo>
                  <a:pt x="82504" y="169572"/>
                </a:lnTo>
                <a:lnTo>
                  <a:pt x="76943" y="182720"/>
                </a:lnTo>
                <a:lnTo>
                  <a:pt x="68338" y="191981"/>
                </a:lnTo>
                <a:lnTo>
                  <a:pt x="56140" y="195382"/>
                </a:lnTo>
                <a:lnTo>
                  <a:pt x="104154" y="195382"/>
                </a:lnTo>
                <a:lnTo>
                  <a:pt x="106102" y="192188"/>
                </a:lnTo>
                <a:lnTo>
                  <a:pt x="111026" y="178904"/>
                </a:lnTo>
                <a:lnTo>
                  <a:pt x="114097" y="164262"/>
                </a:lnTo>
                <a:lnTo>
                  <a:pt x="85570" y="154507"/>
                </a:lnTo>
                <a:close/>
              </a:path>
              <a:path w="114300" h="222250">
                <a:moveTo>
                  <a:pt x="102966" y="26629"/>
                </a:moveTo>
                <a:lnTo>
                  <a:pt x="60638" y="26629"/>
                </a:lnTo>
                <a:lnTo>
                  <a:pt x="69858" y="30053"/>
                </a:lnTo>
                <a:lnTo>
                  <a:pt x="77252" y="40352"/>
                </a:lnTo>
                <a:lnTo>
                  <a:pt x="82144" y="58560"/>
                </a:lnTo>
                <a:lnTo>
                  <a:pt x="107741" y="36477"/>
                </a:lnTo>
                <a:lnTo>
                  <a:pt x="102966" y="26629"/>
                </a:lnTo>
                <a:close/>
              </a:path>
            </a:pathLst>
          </a:custGeom>
          <a:solidFill>
            <a:srgbClr val="EF3E2C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1278" name="object 14"/>
          <p:cNvSpPr>
            <a:spLocks noChangeArrowheads="1"/>
          </p:cNvSpPr>
          <p:nvPr/>
        </p:nvSpPr>
        <p:spPr bwMode="auto">
          <a:xfrm>
            <a:off x="9474200" y="763588"/>
            <a:ext cx="77788" cy="214312"/>
          </a:xfrm>
          <a:custGeom>
            <a:avLst/>
            <a:gdLst>
              <a:gd name="T0" fmla="*/ 0 w 78104"/>
              <a:gd name="T1" fmla="*/ 0 h 213994"/>
              <a:gd name="T2" fmla="*/ 78104 w 78104"/>
              <a:gd name="T3" fmla="*/ 213994 h 213994"/>
            </a:gdLst>
            <a:ahLst/>
            <a:cxnLst/>
            <a:rect l="T0" t="T1" r="T2" b="T3"/>
            <a:pathLst>
              <a:path w="78104" h="213994">
                <a:moveTo>
                  <a:pt x="77812" y="0"/>
                </a:moveTo>
                <a:lnTo>
                  <a:pt x="0" y="0"/>
                </a:lnTo>
                <a:lnTo>
                  <a:pt x="0" y="213728"/>
                </a:lnTo>
                <a:lnTo>
                  <a:pt x="29603" y="213728"/>
                </a:lnTo>
                <a:lnTo>
                  <a:pt x="29603" y="112941"/>
                </a:lnTo>
                <a:lnTo>
                  <a:pt x="77812" y="112941"/>
                </a:lnTo>
                <a:lnTo>
                  <a:pt x="77812" y="87693"/>
                </a:lnTo>
                <a:lnTo>
                  <a:pt x="29603" y="87693"/>
                </a:lnTo>
                <a:lnTo>
                  <a:pt x="29603" y="25260"/>
                </a:lnTo>
                <a:lnTo>
                  <a:pt x="77812" y="25260"/>
                </a:lnTo>
                <a:lnTo>
                  <a:pt x="7781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endParaRPr lang="sl-SI"/>
          </a:p>
        </p:txBody>
      </p:sp>
      <p:sp>
        <p:nvSpPr>
          <p:cNvPr id="11279" name="object 15"/>
          <p:cNvSpPr txBox="1">
            <a:spLocks noChangeArrowheads="1"/>
          </p:cNvSpPr>
          <p:nvPr/>
        </p:nvSpPr>
        <p:spPr bwMode="auto">
          <a:xfrm>
            <a:off x="1143000" y="2714625"/>
            <a:ext cx="9232900" cy="3159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1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. del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fr-FR" sz="2800" b="1" dirty="0">
                <a:solidFill>
                  <a:srgbClr val="FFFFFF"/>
                </a:solidFill>
                <a:latin typeface="Arial Narrow" pitchFamily="34" charset="0"/>
              </a:rPr>
              <a:t>:</a:t>
            </a:r>
          </a:p>
          <a:p>
            <a:pPr marL="168275" indent="-155575">
              <a:lnSpc>
                <a:spcPts val="2800"/>
              </a:lnSpc>
              <a:buClr>
                <a:srgbClr val="FFF200"/>
              </a:buClr>
              <a:buSzPct val="101000"/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808038" lvl="1" indent="-338138">
              <a:lnSpc>
                <a:spcPts val="2800"/>
              </a:lnSpc>
              <a:buClr>
                <a:srgbClr val="FFF200"/>
              </a:buClr>
              <a:buSzPct val="60000"/>
              <a:buFont typeface="Wingdings" pitchFamily="2" charset="2"/>
              <a:buChar char="Ø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Smernice za začetno izvajanje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fr-FR" sz="2800" b="1" dirty="0">
                <a:solidFill>
                  <a:srgbClr val="FFFFFF"/>
                </a:solidFill>
                <a:latin typeface="Arial Narrow" pitchFamily="34" charset="0"/>
              </a:rPr>
              <a:t>(10 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vprašanj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fr-FR" sz="2800" dirty="0"/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2. del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fr-FR" sz="2800" b="1" dirty="0">
                <a:solidFill>
                  <a:srgbClr val="FFFFFF"/>
                </a:solidFill>
                <a:latin typeface="Arial Narrow" pitchFamily="34" charset="0"/>
              </a:rPr>
              <a:t>: </a:t>
            </a: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808038" lvl="1" indent="-338138">
              <a:lnSpc>
                <a:spcPts val="2800"/>
              </a:lnSpc>
              <a:buClr>
                <a:srgbClr val="FFF200"/>
              </a:buClr>
              <a:buSzPct val="60000"/>
              <a:buFont typeface="Wingdings" pitchFamily="2" charset="2"/>
              <a:buChar char="Ø"/>
              <a:tabLst>
                <a:tab pos="169863" algn="l"/>
              </a:tabLst>
            </a:pP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Napredno izvajanje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fr-FR" sz="2800" b="1" dirty="0">
                <a:solidFill>
                  <a:srgbClr val="FFFFFF"/>
                </a:solidFill>
                <a:latin typeface="Arial Narrow" pitchFamily="34" charset="0"/>
              </a:rPr>
              <a:t>(12 </a:t>
            </a:r>
            <a:r>
              <a:rPr lang="sl-SI" sz="2800" b="1" dirty="0" smtClean="0">
                <a:solidFill>
                  <a:srgbClr val="FFFFFF"/>
                </a:solidFill>
                <a:latin typeface="Arial Narrow" pitchFamily="34" charset="0"/>
              </a:rPr>
              <a:t>osnovnih podatkov</a:t>
            </a:r>
            <a:r>
              <a:rPr lang="fr-FR" sz="28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  <a:p>
            <a:pPr marL="168275" indent="-155575">
              <a:buClr>
                <a:srgbClr val="FFF200"/>
              </a:buClr>
              <a:buFont typeface="Arial Narrow" pitchFamily="34" charset="0"/>
              <a:buChar char="•"/>
              <a:tabLst>
                <a:tab pos="169863" algn="l"/>
              </a:tabLst>
            </a:pPr>
            <a:endParaRPr lang="fr-FR" sz="2800" b="1" dirty="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11280" name="object 18"/>
          <p:cNvSpPr txBox="1">
            <a:spLocks noChangeArrowheads="1"/>
          </p:cNvSpPr>
          <p:nvPr/>
        </p:nvSpPr>
        <p:spPr bwMode="auto">
          <a:xfrm>
            <a:off x="444500" y="6981825"/>
            <a:ext cx="444500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&lt;</a:t>
            </a:r>
            <a:fld id="{462BB1BE-B10E-43A6-A939-36A5A5B39266}" type="slidenum">
              <a:rPr lang="fr-FR" sz="1000">
                <a:solidFill>
                  <a:srgbClr val="ED1D24"/>
                </a:solidFill>
                <a:latin typeface="Arial Narrow" pitchFamily="34" charset="0"/>
              </a:rPr>
              <a:pPr marL="12700"/>
              <a:t>9</a:t>
            </a:fld>
            <a:r>
              <a:rPr lang="fr-FR" sz="1000">
                <a:solidFill>
                  <a:srgbClr val="ED1D24"/>
                </a:solidFill>
                <a:latin typeface="Arial Narrow" pitchFamily="34" charset="0"/>
              </a:rPr>
              <a:t>&gt; </a:t>
            </a:r>
            <a:r>
              <a:rPr lang="fr-FR" sz="1000">
                <a:solidFill>
                  <a:schemeClr val="bg1"/>
                </a:solidFill>
                <a:latin typeface="Arial Narrow" pitchFamily="34" charset="0"/>
              </a:rPr>
              <a:t>FIEC-EFBWW : Project on H&amp;S dissemination</a:t>
            </a:r>
          </a:p>
        </p:txBody>
      </p:sp>
      <p:sp>
        <p:nvSpPr>
          <p:cNvPr id="11281" name="object 16"/>
          <p:cNvSpPr txBox="1">
            <a:spLocks noChangeArrowheads="1"/>
          </p:cNvSpPr>
          <p:nvPr/>
        </p:nvSpPr>
        <p:spPr bwMode="auto">
          <a:xfrm>
            <a:off x="444500" y="1158875"/>
            <a:ext cx="726440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2700"/>
            <a:r>
              <a:rPr lang="fr-FR" sz="4500" b="1" dirty="0">
                <a:solidFill>
                  <a:srgbClr val="FFF200"/>
                </a:solidFill>
                <a:latin typeface="Arial Narrow" pitchFamily="34" charset="0"/>
              </a:rPr>
              <a:t>FIEC-EFBWW </a:t>
            </a:r>
            <a:r>
              <a:rPr lang="sl-SI" sz="4500" b="1" dirty="0" smtClean="0">
                <a:solidFill>
                  <a:srgbClr val="FFF200"/>
                </a:solidFill>
                <a:latin typeface="Arial Narrow" pitchFamily="34" charset="0"/>
              </a:rPr>
              <a:t> Priročnik za VZD</a:t>
            </a:r>
            <a:endParaRPr lang="fr-FR" sz="4500" dirty="0">
              <a:latin typeface="Arial Narrow" pitchFamily="34" charset="0"/>
            </a:endParaRPr>
          </a:p>
        </p:txBody>
      </p:sp>
      <p:pic>
        <p:nvPicPr>
          <p:cNvPr id="11282" name="Picture 18" descr="logo efbww_l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IEC">
      <a:dk1>
        <a:sysClr val="windowText" lastClr="000000"/>
      </a:dk1>
      <a:lt1>
        <a:sysClr val="window" lastClr="FFFFFF"/>
      </a:lt1>
      <a:dk2>
        <a:srgbClr val="133176"/>
      </a:dk2>
      <a:lt2>
        <a:srgbClr val="EEECE1"/>
      </a:lt2>
      <a:accent1>
        <a:srgbClr val="CD0920"/>
      </a:accent1>
      <a:accent2>
        <a:srgbClr val="133176"/>
      </a:accent2>
      <a:accent3>
        <a:srgbClr val="008B39"/>
      </a:accent3>
      <a:accent4>
        <a:srgbClr val="FFF10B"/>
      </a:accent4>
      <a:accent5>
        <a:srgbClr val="999999"/>
      </a:accent5>
      <a:accent6>
        <a:srgbClr val="E47823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2414</TotalTime>
  <Words>653</Words>
  <Application>Microsoft Office PowerPoint</Application>
  <PresentationFormat>Po meri</PresentationFormat>
  <Paragraphs>117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3" baseType="lpstr">
      <vt:lpstr>Office Theme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Domenico Campogrande</dc:creator>
  <cp:lastModifiedBy>Valentina Kuzma</cp:lastModifiedBy>
  <cp:revision>72</cp:revision>
  <dcterms:created xsi:type="dcterms:W3CDTF">2013-12-19T13:28:45Z</dcterms:created>
  <dcterms:modified xsi:type="dcterms:W3CDTF">2014-04-14T06:59:50Z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2013-12-18T00:00:00Z</vt:filetime>
  </property>
  <property fmtid="{D5CDD505-2E9C-101B-9397-08002B2CF9AE}" pid="3" name="LastSaved">
    <vt:filetime>2013-12-18T00:00:00Z</vt:filetime>
  </property>
</Properties>
</file>